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7"/>
  </p:notesMasterIdLst>
  <p:sldIdLst>
    <p:sldId id="256" r:id="rId5"/>
    <p:sldId id="257" r:id="rId6"/>
    <p:sldId id="258" r:id="rId7"/>
    <p:sldId id="259" r:id="rId8"/>
    <p:sldId id="260" r:id="rId9"/>
    <p:sldId id="261" r:id="rId10"/>
    <p:sldId id="262" r:id="rId11"/>
    <p:sldId id="263" r:id="rId12"/>
    <p:sldId id="286" r:id="rId13"/>
    <p:sldId id="264" r:id="rId14"/>
    <p:sldId id="287"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16173B-5D62-4FD6-90C1-FBB0D6FB5E94}" v="182" dt="2023-06-23T13:35:43.78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9287C78A-05B9-7B83-6500-D715355A107A}"/>
    <pc:docChg chg="modSld">
      <pc:chgData name="GOMEZ, Paula" userId="S::gomezp@who.int::c93cf399-3ed7-4230-9282-8831e3fe5ae7" providerId="AD" clId="Web-{9287C78A-05B9-7B83-6500-D715355A107A}" dt="2023-04-07T10:25:58.044" v="5" actId="20577"/>
      <pc:docMkLst>
        <pc:docMk/>
      </pc:docMkLst>
      <pc:sldChg chg="modSp">
        <pc:chgData name="GOMEZ, Paula" userId="S::gomezp@who.int::c93cf399-3ed7-4230-9282-8831e3fe5ae7" providerId="AD" clId="Web-{9287C78A-05B9-7B83-6500-D715355A107A}" dt="2023-04-07T10:25:58.044" v="5" actId="20577"/>
        <pc:sldMkLst>
          <pc:docMk/>
          <pc:sldMk cId="0" sldId="257"/>
        </pc:sldMkLst>
        <pc:spChg chg="mod">
          <ac:chgData name="GOMEZ, Paula" userId="S::gomezp@who.int::c93cf399-3ed7-4230-9282-8831e3fe5ae7" providerId="AD" clId="Web-{9287C78A-05B9-7B83-6500-D715355A107A}" dt="2023-04-07T10:25:58.044" v="5" actId="20577"/>
          <ac:spMkLst>
            <pc:docMk/>
            <pc:sldMk cId="0" sldId="257"/>
            <ac:spMk id="278" creationId="{00000000-0000-0000-0000-000000000000}"/>
          </ac:spMkLst>
        </pc:spChg>
      </pc:sldChg>
    </pc:docChg>
  </pc:docChgLst>
  <pc:docChgLst>
    <pc:chgData name="GOMEZ, Paula" userId="c93cf399-3ed7-4230-9282-8831e3fe5ae7" providerId="ADAL" clId="{DA754EC8-F1C5-458D-8964-B109A59E6622}"/>
    <pc:docChg chg="modSld">
      <pc:chgData name="GOMEZ, Paula" userId="c93cf399-3ed7-4230-9282-8831e3fe5ae7" providerId="ADAL" clId="{DA754EC8-F1C5-458D-8964-B109A59E6622}" dt="2023-01-24T14:32:38.325" v="23" actId="14100"/>
      <pc:docMkLst>
        <pc:docMk/>
      </pc:docMkLst>
      <pc:sldChg chg="modSp mod">
        <pc:chgData name="GOMEZ, Paula" userId="c93cf399-3ed7-4230-9282-8831e3fe5ae7" providerId="ADAL" clId="{DA754EC8-F1C5-458D-8964-B109A59E6622}" dt="2023-01-24T14:30:29.903" v="0" actId="1076"/>
        <pc:sldMkLst>
          <pc:docMk/>
          <pc:sldMk cId="0" sldId="256"/>
        </pc:sldMkLst>
        <pc:spChg chg="mod">
          <ac:chgData name="GOMEZ, Paula" userId="c93cf399-3ed7-4230-9282-8831e3fe5ae7" providerId="ADAL" clId="{DA754EC8-F1C5-458D-8964-B109A59E6622}" dt="2023-01-24T14:30:29.903" v="0" actId="1076"/>
          <ac:spMkLst>
            <pc:docMk/>
            <pc:sldMk cId="0" sldId="256"/>
            <ac:spMk id="275" creationId="{00000000-0000-0000-0000-000000000000}"/>
          </ac:spMkLst>
        </pc:spChg>
      </pc:sldChg>
      <pc:sldChg chg="modSp mod">
        <pc:chgData name="GOMEZ, Paula" userId="c93cf399-3ed7-4230-9282-8831e3fe5ae7" providerId="ADAL" clId="{DA754EC8-F1C5-458D-8964-B109A59E6622}" dt="2023-01-24T14:30:49.511" v="13" actId="20577"/>
        <pc:sldMkLst>
          <pc:docMk/>
          <pc:sldMk cId="0" sldId="257"/>
        </pc:sldMkLst>
        <pc:spChg chg="mod">
          <ac:chgData name="GOMEZ, Paula" userId="c93cf399-3ed7-4230-9282-8831e3fe5ae7" providerId="ADAL" clId="{DA754EC8-F1C5-458D-8964-B109A59E6622}" dt="2023-01-24T14:30:49.511" v="13" actId="20577"/>
          <ac:spMkLst>
            <pc:docMk/>
            <pc:sldMk cId="0" sldId="257"/>
            <ac:spMk id="278" creationId="{00000000-0000-0000-0000-000000000000}"/>
          </ac:spMkLst>
        </pc:spChg>
      </pc:sldChg>
      <pc:sldChg chg="modSp mod">
        <pc:chgData name="GOMEZ, Paula" userId="c93cf399-3ed7-4230-9282-8831e3fe5ae7" providerId="ADAL" clId="{DA754EC8-F1C5-458D-8964-B109A59E6622}" dt="2023-01-24T14:30:56.736" v="14" actId="207"/>
        <pc:sldMkLst>
          <pc:docMk/>
          <pc:sldMk cId="0" sldId="258"/>
        </pc:sldMkLst>
        <pc:spChg chg="mod">
          <ac:chgData name="GOMEZ, Paula" userId="c93cf399-3ed7-4230-9282-8831e3fe5ae7" providerId="ADAL" clId="{DA754EC8-F1C5-458D-8964-B109A59E6622}" dt="2023-01-24T14:30:56.736" v="14" actId="207"/>
          <ac:spMkLst>
            <pc:docMk/>
            <pc:sldMk cId="0" sldId="258"/>
            <ac:spMk id="283" creationId="{00000000-0000-0000-0000-000000000000}"/>
          </ac:spMkLst>
        </pc:spChg>
      </pc:sldChg>
      <pc:sldChg chg="modSp mod">
        <pc:chgData name="GOMEZ, Paula" userId="c93cf399-3ed7-4230-9282-8831e3fe5ae7" providerId="ADAL" clId="{DA754EC8-F1C5-458D-8964-B109A59E6622}" dt="2023-01-24T14:31:25.362" v="15" actId="207"/>
        <pc:sldMkLst>
          <pc:docMk/>
          <pc:sldMk cId="0" sldId="264"/>
        </pc:sldMkLst>
        <pc:spChg chg="mod">
          <ac:chgData name="GOMEZ, Paula" userId="c93cf399-3ed7-4230-9282-8831e3fe5ae7" providerId="ADAL" clId="{DA754EC8-F1C5-458D-8964-B109A59E6622}" dt="2023-01-24T14:31:25.362" v="15" actId="207"/>
          <ac:spMkLst>
            <pc:docMk/>
            <pc:sldMk cId="0" sldId="264"/>
            <ac:spMk id="333" creationId="{00000000-0000-0000-0000-000000000000}"/>
          </ac:spMkLst>
        </pc:spChg>
      </pc:sldChg>
      <pc:sldChg chg="modSp mod">
        <pc:chgData name="GOMEZ, Paula" userId="c93cf399-3ed7-4230-9282-8831e3fe5ae7" providerId="ADAL" clId="{DA754EC8-F1C5-458D-8964-B109A59E6622}" dt="2023-01-24T14:31:35.204" v="16" actId="14100"/>
        <pc:sldMkLst>
          <pc:docMk/>
          <pc:sldMk cId="0" sldId="268"/>
        </pc:sldMkLst>
        <pc:spChg chg="mod">
          <ac:chgData name="GOMEZ, Paula" userId="c93cf399-3ed7-4230-9282-8831e3fe5ae7" providerId="ADAL" clId="{DA754EC8-F1C5-458D-8964-B109A59E6622}" dt="2023-01-24T14:31:35.204" v="16" actId="14100"/>
          <ac:spMkLst>
            <pc:docMk/>
            <pc:sldMk cId="0" sldId="268"/>
            <ac:spMk id="2" creationId="{6A057D70-7CAB-C6D3-DE40-4EEF204163EE}"/>
          </ac:spMkLst>
        </pc:spChg>
      </pc:sldChg>
      <pc:sldChg chg="modSp mod">
        <pc:chgData name="GOMEZ, Paula" userId="c93cf399-3ed7-4230-9282-8831e3fe5ae7" providerId="ADAL" clId="{DA754EC8-F1C5-458D-8964-B109A59E6622}" dt="2023-01-24T14:31:46.415" v="17" actId="207"/>
        <pc:sldMkLst>
          <pc:docMk/>
          <pc:sldMk cId="0" sldId="270"/>
        </pc:sldMkLst>
        <pc:spChg chg="mod">
          <ac:chgData name="GOMEZ, Paula" userId="c93cf399-3ed7-4230-9282-8831e3fe5ae7" providerId="ADAL" clId="{DA754EC8-F1C5-458D-8964-B109A59E6622}" dt="2023-01-24T14:31:46.415" v="17" actId="207"/>
          <ac:spMkLst>
            <pc:docMk/>
            <pc:sldMk cId="0" sldId="270"/>
            <ac:spMk id="366" creationId="{00000000-0000-0000-0000-000000000000}"/>
          </ac:spMkLst>
        </pc:spChg>
      </pc:sldChg>
      <pc:sldChg chg="modSp mod">
        <pc:chgData name="GOMEZ, Paula" userId="c93cf399-3ed7-4230-9282-8831e3fe5ae7" providerId="ADAL" clId="{DA754EC8-F1C5-458D-8964-B109A59E6622}" dt="2023-01-24T14:31:52.350" v="18" actId="207"/>
        <pc:sldMkLst>
          <pc:docMk/>
          <pc:sldMk cId="0" sldId="271"/>
        </pc:sldMkLst>
        <pc:spChg chg="mod">
          <ac:chgData name="GOMEZ, Paula" userId="c93cf399-3ed7-4230-9282-8831e3fe5ae7" providerId="ADAL" clId="{DA754EC8-F1C5-458D-8964-B109A59E6622}" dt="2023-01-24T14:31:52.350" v="18" actId="207"/>
          <ac:spMkLst>
            <pc:docMk/>
            <pc:sldMk cId="0" sldId="271"/>
            <ac:spMk id="4" creationId="{62229BAA-CD2D-524B-8E2B-B66324B078B4}"/>
          </ac:spMkLst>
        </pc:spChg>
      </pc:sldChg>
      <pc:sldChg chg="modSp mod">
        <pc:chgData name="GOMEZ, Paula" userId="c93cf399-3ed7-4230-9282-8831e3fe5ae7" providerId="ADAL" clId="{DA754EC8-F1C5-458D-8964-B109A59E6622}" dt="2023-01-24T14:32:01.135" v="19" actId="20577"/>
        <pc:sldMkLst>
          <pc:docMk/>
          <pc:sldMk cId="0" sldId="272"/>
        </pc:sldMkLst>
        <pc:spChg chg="mod">
          <ac:chgData name="GOMEZ, Paula" userId="c93cf399-3ed7-4230-9282-8831e3fe5ae7" providerId="ADAL" clId="{DA754EC8-F1C5-458D-8964-B109A59E6622}" dt="2023-01-24T14:32:01.135" v="19" actId="20577"/>
          <ac:spMkLst>
            <pc:docMk/>
            <pc:sldMk cId="0" sldId="272"/>
            <ac:spMk id="384" creationId="{00000000-0000-0000-0000-000000000000}"/>
          </ac:spMkLst>
        </pc:spChg>
      </pc:sldChg>
      <pc:sldChg chg="modSp mod">
        <pc:chgData name="GOMEZ, Paula" userId="c93cf399-3ed7-4230-9282-8831e3fe5ae7" providerId="ADAL" clId="{DA754EC8-F1C5-458D-8964-B109A59E6622}" dt="2023-01-24T14:32:20.397" v="21" actId="14100"/>
        <pc:sldMkLst>
          <pc:docMk/>
          <pc:sldMk cId="0" sldId="274"/>
        </pc:sldMkLst>
        <pc:spChg chg="mod">
          <ac:chgData name="GOMEZ, Paula" userId="c93cf399-3ed7-4230-9282-8831e3fe5ae7" providerId="ADAL" clId="{DA754EC8-F1C5-458D-8964-B109A59E6622}" dt="2023-01-24T14:32:20.397" v="21" actId="14100"/>
          <ac:spMkLst>
            <pc:docMk/>
            <pc:sldMk cId="0" sldId="274"/>
            <ac:spMk id="398" creationId="{00000000-0000-0000-0000-000000000000}"/>
          </ac:spMkLst>
        </pc:spChg>
      </pc:sldChg>
      <pc:sldChg chg="modSp mod">
        <pc:chgData name="GOMEZ, Paula" userId="c93cf399-3ed7-4230-9282-8831e3fe5ae7" providerId="ADAL" clId="{DA754EC8-F1C5-458D-8964-B109A59E6622}" dt="2023-01-24T14:32:30.672" v="22" actId="207"/>
        <pc:sldMkLst>
          <pc:docMk/>
          <pc:sldMk cId="0" sldId="275"/>
        </pc:sldMkLst>
        <pc:spChg chg="mod">
          <ac:chgData name="GOMEZ, Paula" userId="c93cf399-3ed7-4230-9282-8831e3fe5ae7" providerId="ADAL" clId="{DA754EC8-F1C5-458D-8964-B109A59E6622}" dt="2023-01-24T14:32:30.672" v="22" actId="207"/>
          <ac:spMkLst>
            <pc:docMk/>
            <pc:sldMk cId="0" sldId="275"/>
            <ac:spMk id="402" creationId="{00000000-0000-0000-0000-000000000000}"/>
          </ac:spMkLst>
        </pc:spChg>
      </pc:sldChg>
      <pc:sldChg chg="modSp mod">
        <pc:chgData name="GOMEZ, Paula" userId="c93cf399-3ed7-4230-9282-8831e3fe5ae7" providerId="ADAL" clId="{DA754EC8-F1C5-458D-8964-B109A59E6622}" dt="2023-01-24T14:32:38.325" v="23" actId="14100"/>
        <pc:sldMkLst>
          <pc:docMk/>
          <pc:sldMk cId="0" sldId="276"/>
        </pc:sldMkLst>
        <pc:spChg chg="mod">
          <ac:chgData name="GOMEZ, Paula" userId="c93cf399-3ed7-4230-9282-8831e3fe5ae7" providerId="ADAL" clId="{DA754EC8-F1C5-458D-8964-B109A59E6622}" dt="2023-01-24T14:32:38.325" v="23" actId="14100"/>
          <ac:spMkLst>
            <pc:docMk/>
            <pc:sldMk cId="0" sldId="276"/>
            <ac:spMk id="412" creationId="{00000000-0000-0000-0000-000000000000}"/>
          </ac:spMkLst>
        </pc:spChg>
      </pc:sldChg>
    </pc:docChg>
  </pc:docChgLst>
  <pc:docChgLst>
    <pc:chgData name="EZZINE, Hind" userId="S::ezzineh@who.int::edcab00f-6318-46e5-a4a9-188b01ee222f" providerId="AD" clId="Web-{71B54CBA-35C7-E1C2-5645-BC87E49E2770}"/>
    <pc:docChg chg="modSld">
      <pc:chgData name="EZZINE, Hind" userId="S::ezzineh@who.int::edcab00f-6318-46e5-a4a9-188b01ee222f" providerId="AD" clId="Web-{71B54CBA-35C7-E1C2-5645-BC87E49E2770}" dt="2023-06-22T09:50:27.116" v="32" actId="20577"/>
      <pc:docMkLst>
        <pc:docMk/>
      </pc:docMkLst>
      <pc:sldChg chg="modSp">
        <pc:chgData name="EZZINE, Hind" userId="S::ezzineh@who.int::edcab00f-6318-46e5-a4a9-188b01ee222f" providerId="AD" clId="Web-{71B54CBA-35C7-E1C2-5645-BC87E49E2770}" dt="2023-06-22T09:46:35.783" v="5"/>
        <pc:sldMkLst>
          <pc:docMk/>
          <pc:sldMk cId="0" sldId="257"/>
        </pc:sldMkLst>
        <pc:spChg chg="mod">
          <ac:chgData name="EZZINE, Hind" userId="S::ezzineh@who.int::edcab00f-6318-46e5-a4a9-188b01ee222f" providerId="AD" clId="Web-{71B54CBA-35C7-E1C2-5645-BC87E49E2770}" dt="2023-06-22T09:46:35.783" v="5"/>
          <ac:spMkLst>
            <pc:docMk/>
            <pc:sldMk cId="0" sldId="257"/>
            <ac:spMk id="278" creationId="{00000000-0000-0000-0000-000000000000}"/>
          </ac:spMkLst>
        </pc:spChg>
      </pc:sldChg>
      <pc:sldChg chg="modSp">
        <pc:chgData name="EZZINE, Hind" userId="S::ezzineh@who.int::edcab00f-6318-46e5-a4a9-188b01ee222f" providerId="AD" clId="Web-{71B54CBA-35C7-E1C2-5645-BC87E49E2770}" dt="2023-06-22T09:47:16.565" v="7" actId="20577"/>
        <pc:sldMkLst>
          <pc:docMk/>
          <pc:sldMk cId="0" sldId="261"/>
        </pc:sldMkLst>
        <pc:spChg chg="mod">
          <ac:chgData name="EZZINE, Hind" userId="S::ezzineh@who.int::edcab00f-6318-46e5-a4a9-188b01ee222f" providerId="AD" clId="Web-{71B54CBA-35C7-E1C2-5645-BC87E49E2770}" dt="2023-06-22T09:47:16.565" v="7" actId="20577"/>
          <ac:spMkLst>
            <pc:docMk/>
            <pc:sldMk cId="0" sldId="261"/>
            <ac:spMk id="306" creationId="{00000000-0000-0000-0000-000000000000}"/>
          </ac:spMkLst>
        </pc:spChg>
      </pc:sldChg>
      <pc:sldChg chg="modSp">
        <pc:chgData name="EZZINE, Hind" userId="S::ezzineh@who.int::edcab00f-6318-46e5-a4a9-188b01ee222f" providerId="AD" clId="Web-{71B54CBA-35C7-E1C2-5645-BC87E49E2770}" dt="2023-06-22T09:48:15.629" v="12" actId="20577"/>
        <pc:sldMkLst>
          <pc:docMk/>
          <pc:sldMk cId="0" sldId="282"/>
        </pc:sldMkLst>
        <pc:spChg chg="mod">
          <ac:chgData name="EZZINE, Hind" userId="S::ezzineh@who.int::edcab00f-6318-46e5-a4a9-188b01ee222f" providerId="AD" clId="Web-{71B54CBA-35C7-E1C2-5645-BC87E49E2770}" dt="2023-06-22T09:48:15.629" v="12" actId="20577"/>
          <ac:spMkLst>
            <pc:docMk/>
            <pc:sldMk cId="0" sldId="282"/>
            <ac:spMk id="447" creationId="{00000000-0000-0000-0000-000000000000}"/>
          </ac:spMkLst>
        </pc:spChg>
      </pc:sldChg>
      <pc:sldChg chg="addSp delSp modSp mod modClrScheme chgLayout">
        <pc:chgData name="EZZINE, Hind" userId="S::ezzineh@who.int::edcab00f-6318-46e5-a4a9-188b01ee222f" providerId="AD" clId="Web-{71B54CBA-35C7-E1C2-5645-BC87E49E2770}" dt="2023-06-22T09:49:57.272" v="30" actId="1076"/>
        <pc:sldMkLst>
          <pc:docMk/>
          <pc:sldMk cId="0" sldId="283"/>
        </pc:sldMkLst>
        <pc:spChg chg="add mod ord">
          <ac:chgData name="EZZINE, Hind" userId="S::ezzineh@who.int::edcab00f-6318-46e5-a4a9-188b01ee222f" providerId="AD" clId="Web-{71B54CBA-35C7-E1C2-5645-BC87E49E2770}" dt="2023-06-22T09:49:08.614" v="27" actId="1076"/>
          <ac:spMkLst>
            <pc:docMk/>
            <pc:sldMk cId="0" sldId="283"/>
            <ac:spMk id="2" creationId="{8A2F65A9-1BDC-900F-FC8C-35483552EC17}"/>
          </ac:spMkLst>
        </pc:spChg>
        <pc:spChg chg="add del mod ord">
          <ac:chgData name="EZZINE, Hind" userId="S::ezzineh@who.int::edcab00f-6318-46e5-a4a9-188b01ee222f" providerId="AD" clId="Web-{71B54CBA-35C7-E1C2-5645-BC87E49E2770}" dt="2023-06-22T09:49:34.927" v="28"/>
          <ac:spMkLst>
            <pc:docMk/>
            <pc:sldMk cId="0" sldId="283"/>
            <ac:spMk id="3" creationId="{860441F6-8F91-84DD-1CD7-DE20AE143499}"/>
          </ac:spMkLst>
        </pc:spChg>
        <pc:spChg chg="add mod">
          <ac:chgData name="EZZINE, Hind" userId="S::ezzineh@who.int::edcab00f-6318-46e5-a4a9-188b01ee222f" providerId="AD" clId="Web-{71B54CBA-35C7-E1C2-5645-BC87E49E2770}" dt="2023-06-22T09:49:57.272" v="30" actId="1076"/>
          <ac:spMkLst>
            <pc:docMk/>
            <pc:sldMk cId="0" sldId="283"/>
            <ac:spMk id="4" creationId="{39BD0319-2B52-5D1C-FB9D-5F53B740B682}"/>
          </ac:spMkLst>
        </pc:spChg>
        <pc:spChg chg="mod ord">
          <ac:chgData name="EZZINE, Hind" userId="S::ezzineh@who.int::edcab00f-6318-46e5-a4a9-188b01ee222f" providerId="AD" clId="Web-{71B54CBA-35C7-E1C2-5645-BC87E49E2770}" dt="2023-06-22T09:48:49.411" v="13"/>
          <ac:spMkLst>
            <pc:docMk/>
            <pc:sldMk cId="0" sldId="283"/>
            <ac:spMk id="449" creationId="{00000000-0000-0000-0000-000000000000}"/>
          </ac:spMkLst>
        </pc:spChg>
      </pc:sldChg>
      <pc:sldChg chg="modSp">
        <pc:chgData name="EZZINE, Hind" userId="S::ezzineh@who.int::edcab00f-6318-46e5-a4a9-188b01ee222f" providerId="AD" clId="Web-{71B54CBA-35C7-E1C2-5645-BC87E49E2770}" dt="2023-06-22T09:50:27.116" v="32" actId="20577"/>
        <pc:sldMkLst>
          <pc:docMk/>
          <pc:sldMk cId="0" sldId="285"/>
        </pc:sldMkLst>
        <pc:spChg chg="mod">
          <ac:chgData name="EZZINE, Hind" userId="S::ezzineh@who.int::edcab00f-6318-46e5-a4a9-188b01ee222f" providerId="AD" clId="Web-{71B54CBA-35C7-E1C2-5645-BC87E49E2770}" dt="2023-06-22T09:50:27.116" v="32" actId="20577"/>
          <ac:spMkLst>
            <pc:docMk/>
            <pc:sldMk cId="0" sldId="285"/>
            <ac:spMk id="460" creationId="{00000000-0000-0000-0000-000000000000}"/>
          </ac:spMkLst>
        </pc:spChg>
      </pc:sldChg>
    </pc:docChg>
  </pc:docChgLst>
  <pc:docChgLst>
    <pc:chgData name="EZZINE, Hind" userId="S::ezzineh@who.int::edcab00f-6318-46e5-a4a9-188b01ee222f" providerId="AD" clId="Web-{D3B7FC8E-7B82-5F72-D3E5-2FE52BC0D87C}"/>
    <pc:docChg chg="mod modSld">
      <pc:chgData name="EZZINE, Hind" userId="S::ezzineh@who.int::edcab00f-6318-46e5-a4a9-188b01ee222f" providerId="AD" clId="Web-{D3B7FC8E-7B82-5F72-D3E5-2FE52BC0D87C}" dt="2023-06-22T09:54:56.455" v="9" actId="14100"/>
      <pc:docMkLst>
        <pc:docMk/>
      </pc:docMkLst>
      <pc:sldChg chg="modSp addCm modCm">
        <pc:chgData name="EZZINE, Hind" userId="S::ezzineh@who.int::edcab00f-6318-46e5-a4a9-188b01ee222f" providerId="AD" clId="Web-{D3B7FC8E-7B82-5F72-D3E5-2FE52BC0D87C}" dt="2023-06-22T09:54:56.455" v="9" actId="14100"/>
        <pc:sldMkLst>
          <pc:docMk/>
          <pc:sldMk cId="0" sldId="256"/>
        </pc:sldMkLst>
        <pc:spChg chg="mod">
          <ac:chgData name="EZZINE, Hind" userId="S::ezzineh@who.int::edcab00f-6318-46e5-a4a9-188b01ee222f" providerId="AD" clId="Web-{D3B7FC8E-7B82-5F72-D3E5-2FE52BC0D87C}" dt="2023-06-22T09:54:56.455" v="9" actId="14100"/>
          <ac:spMkLst>
            <pc:docMk/>
            <pc:sldMk cId="0" sldId="256"/>
            <ac:spMk id="273" creationId="{00000000-0000-0000-0000-000000000000}"/>
          </ac:spMkLst>
        </pc:spChg>
      </pc:sldChg>
    </pc:docChg>
  </pc:docChgLst>
  <pc:docChgLst>
    <pc:chgData name="GOMEZ, Paula" userId="c93cf399-3ed7-4230-9282-8831e3fe5ae7" providerId="ADAL" clId="{1116173B-5D62-4FD6-90C1-FBB0D6FB5E94}"/>
    <pc:docChg chg="undo custSel addSld modSld">
      <pc:chgData name="GOMEZ, Paula" userId="c93cf399-3ed7-4230-9282-8831e3fe5ae7" providerId="ADAL" clId="{1116173B-5D62-4FD6-90C1-FBB0D6FB5E94}" dt="2023-06-23T13:35:43.786" v="173" actId="20577"/>
      <pc:docMkLst>
        <pc:docMk/>
      </pc:docMkLst>
      <pc:sldChg chg="delCm">
        <pc:chgData name="GOMEZ, Paula" userId="c93cf399-3ed7-4230-9282-8831e3fe5ae7" providerId="ADAL" clId="{1116173B-5D62-4FD6-90C1-FBB0D6FB5E94}" dt="2023-06-23T13:21:17.895" v="3"/>
        <pc:sldMkLst>
          <pc:docMk/>
          <pc:sldMk cId="0" sldId="256"/>
        </pc:sldMkLst>
      </pc:sldChg>
      <pc:sldChg chg="modSp mod">
        <pc:chgData name="GOMEZ, Paula" userId="c93cf399-3ed7-4230-9282-8831e3fe5ae7" providerId="ADAL" clId="{1116173B-5D62-4FD6-90C1-FBB0D6FB5E94}" dt="2023-06-23T13:21:38.550" v="44" actId="20577"/>
        <pc:sldMkLst>
          <pc:docMk/>
          <pc:sldMk cId="0" sldId="258"/>
        </pc:sldMkLst>
        <pc:spChg chg="mod">
          <ac:chgData name="GOMEZ, Paula" userId="c93cf399-3ed7-4230-9282-8831e3fe5ae7" providerId="ADAL" clId="{1116173B-5D62-4FD6-90C1-FBB0D6FB5E94}" dt="2023-06-23T13:21:38.550" v="44" actId="20577"/>
          <ac:spMkLst>
            <pc:docMk/>
            <pc:sldMk cId="0" sldId="258"/>
            <ac:spMk id="283" creationId="{00000000-0000-0000-0000-000000000000}"/>
          </ac:spMkLst>
        </pc:spChg>
      </pc:sldChg>
      <pc:sldChg chg="modSp mod modAnim">
        <pc:chgData name="GOMEZ, Paula" userId="c93cf399-3ed7-4230-9282-8831e3fe5ae7" providerId="ADAL" clId="{1116173B-5D62-4FD6-90C1-FBB0D6FB5E94}" dt="2023-06-23T13:23:38.411" v="62"/>
        <pc:sldMkLst>
          <pc:docMk/>
          <pc:sldMk cId="0" sldId="262"/>
        </pc:sldMkLst>
        <pc:spChg chg="mod">
          <ac:chgData name="GOMEZ, Paula" userId="c93cf399-3ed7-4230-9282-8831e3fe5ae7" providerId="ADAL" clId="{1116173B-5D62-4FD6-90C1-FBB0D6FB5E94}" dt="2023-06-23T13:23:11.509" v="55" actId="255"/>
          <ac:spMkLst>
            <pc:docMk/>
            <pc:sldMk cId="0" sldId="262"/>
            <ac:spMk id="320" creationId="{00000000-0000-0000-0000-000000000000}"/>
          </ac:spMkLst>
        </pc:spChg>
        <pc:spChg chg="mod">
          <ac:chgData name="GOMEZ, Paula" userId="c93cf399-3ed7-4230-9282-8831e3fe5ae7" providerId="ADAL" clId="{1116173B-5D62-4FD6-90C1-FBB0D6FB5E94}" dt="2023-06-23T13:23:11.509" v="55" actId="255"/>
          <ac:spMkLst>
            <pc:docMk/>
            <pc:sldMk cId="0" sldId="262"/>
            <ac:spMk id="321" creationId="{00000000-0000-0000-0000-000000000000}"/>
          </ac:spMkLst>
        </pc:spChg>
        <pc:grpChg chg="mod">
          <ac:chgData name="GOMEZ, Paula" userId="c93cf399-3ed7-4230-9282-8831e3fe5ae7" providerId="ADAL" clId="{1116173B-5D62-4FD6-90C1-FBB0D6FB5E94}" dt="2023-06-23T13:23:35.143" v="61" actId="1076"/>
          <ac:grpSpMkLst>
            <pc:docMk/>
            <pc:sldMk cId="0" sldId="262"/>
            <ac:grpSpMk id="322" creationId="{00000000-0000-0000-0000-000000000000}"/>
          </ac:grpSpMkLst>
        </pc:grpChg>
      </pc:sldChg>
      <pc:sldChg chg="modSp mod modAnim">
        <pc:chgData name="GOMEZ, Paula" userId="c93cf399-3ed7-4230-9282-8831e3fe5ae7" providerId="ADAL" clId="{1116173B-5D62-4FD6-90C1-FBB0D6FB5E94}" dt="2023-06-23T13:23:50.348" v="64"/>
        <pc:sldMkLst>
          <pc:docMk/>
          <pc:sldMk cId="0" sldId="263"/>
        </pc:sldMkLst>
        <pc:spChg chg="mod">
          <ac:chgData name="GOMEZ, Paula" userId="c93cf399-3ed7-4230-9282-8831e3fe5ae7" providerId="ADAL" clId="{1116173B-5D62-4FD6-90C1-FBB0D6FB5E94}" dt="2023-06-23T13:22:15.748" v="47" actId="255"/>
          <ac:spMkLst>
            <pc:docMk/>
            <pc:sldMk cId="0" sldId="263"/>
            <ac:spMk id="327" creationId="{00000000-0000-0000-0000-000000000000}"/>
          </ac:spMkLst>
        </pc:spChg>
      </pc:sldChg>
      <pc:sldChg chg="modSp mod">
        <pc:chgData name="GOMEZ, Paula" userId="c93cf399-3ed7-4230-9282-8831e3fe5ae7" providerId="ADAL" clId="{1116173B-5D62-4FD6-90C1-FBB0D6FB5E94}" dt="2023-06-23T13:25:00.469" v="71" actId="255"/>
        <pc:sldMkLst>
          <pc:docMk/>
          <pc:sldMk cId="0" sldId="264"/>
        </pc:sldMkLst>
        <pc:spChg chg="mod">
          <ac:chgData name="GOMEZ, Paula" userId="c93cf399-3ed7-4230-9282-8831e3fe5ae7" providerId="ADAL" clId="{1116173B-5D62-4FD6-90C1-FBB0D6FB5E94}" dt="2023-06-23T13:25:00.469" v="71" actId="255"/>
          <ac:spMkLst>
            <pc:docMk/>
            <pc:sldMk cId="0" sldId="264"/>
            <ac:spMk id="334" creationId="{00000000-0000-0000-0000-000000000000}"/>
          </ac:spMkLst>
        </pc:spChg>
      </pc:sldChg>
      <pc:sldChg chg="modSp mod modAnim">
        <pc:chgData name="GOMEZ, Paula" userId="c93cf399-3ed7-4230-9282-8831e3fe5ae7" providerId="ADAL" clId="{1116173B-5D62-4FD6-90C1-FBB0D6FB5E94}" dt="2023-06-23T13:26:26.419" v="86" actId="207"/>
        <pc:sldMkLst>
          <pc:docMk/>
          <pc:sldMk cId="0" sldId="266"/>
        </pc:sldMkLst>
        <pc:spChg chg="mod">
          <ac:chgData name="GOMEZ, Paula" userId="c93cf399-3ed7-4230-9282-8831e3fe5ae7" providerId="ADAL" clId="{1116173B-5D62-4FD6-90C1-FBB0D6FB5E94}" dt="2023-06-23T13:21:01.351" v="0" actId="27636"/>
          <ac:spMkLst>
            <pc:docMk/>
            <pc:sldMk cId="0" sldId="266"/>
            <ac:spMk id="343" creationId="{00000000-0000-0000-0000-000000000000}"/>
          </ac:spMkLst>
        </pc:spChg>
        <pc:spChg chg="mod">
          <ac:chgData name="GOMEZ, Paula" userId="c93cf399-3ed7-4230-9282-8831e3fe5ae7" providerId="ADAL" clId="{1116173B-5D62-4FD6-90C1-FBB0D6FB5E94}" dt="2023-06-23T13:26:26.419" v="86" actId="207"/>
          <ac:spMkLst>
            <pc:docMk/>
            <pc:sldMk cId="0" sldId="266"/>
            <ac:spMk id="344" creationId="{00000000-0000-0000-0000-000000000000}"/>
          </ac:spMkLst>
        </pc:spChg>
      </pc:sldChg>
      <pc:sldChg chg="modSp mod modAnim">
        <pc:chgData name="GOMEZ, Paula" userId="c93cf399-3ed7-4230-9282-8831e3fe5ae7" providerId="ADAL" clId="{1116173B-5D62-4FD6-90C1-FBB0D6FB5E94}" dt="2023-06-23T13:26:12.815" v="84" actId="207"/>
        <pc:sldMkLst>
          <pc:docMk/>
          <pc:sldMk cId="0" sldId="267"/>
        </pc:sldMkLst>
        <pc:spChg chg="mod">
          <ac:chgData name="GOMEZ, Paula" userId="c93cf399-3ed7-4230-9282-8831e3fe5ae7" providerId="ADAL" clId="{1116173B-5D62-4FD6-90C1-FBB0D6FB5E94}" dt="2023-06-23T13:26:12.815" v="84" actId="207"/>
          <ac:spMkLst>
            <pc:docMk/>
            <pc:sldMk cId="0" sldId="267"/>
            <ac:spMk id="2" creationId="{E1831D47-F0D8-7488-9B5D-1C3CB58C6377}"/>
          </ac:spMkLst>
        </pc:spChg>
      </pc:sldChg>
      <pc:sldChg chg="modSp mod modAnim">
        <pc:chgData name="GOMEZ, Paula" userId="c93cf399-3ed7-4230-9282-8831e3fe5ae7" providerId="ADAL" clId="{1116173B-5D62-4FD6-90C1-FBB0D6FB5E94}" dt="2023-06-23T13:26:56.672" v="91"/>
        <pc:sldMkLst>
          <pc:docMk/>
          <pc:sldMk cId="0" sldId="268"/>
        </pc:sldMkLst>
        <pc:spChg chg="mod">
          <ac:chgData name="GOMEZ, Paula" userId="c93cf399-3ed7-4230-9282-8831e3fe5ae7" providerId="ADAL" clId="{1116173B-5D62-4FD6-90C1-FBB0D6FB5E94}" dt="2023-06-23T13:26:36.833" v="87" actId="207"/>
          <ac:spMkLst>
            <pc:docMk/>
            <pc:sldMk cId="0" sldId="268"/>
            <ac:spMk id="2" creationId="{6A057D70-7CAB-C6D3-DE40-4EEF204163EE}"/>
          </ac:spMkLst>
        </pc:spChg>
      </pc:sldChg>
      <pc:sldChg chg="modSp mod">
        <pc:chgData name="GOMEZ, Paula" userId="c93cf399-3ed7-4230-9282-8831e3fe5ae7" providerId="ADAL" clId="{1116173B-5D62-4FD6-90C1-FBB0D6FB5E94}" dt="2023-06-23T13:27:05.896" v="92" actId="1076"/>
        <pc:sldMkLst>
          <pc:docMk/>
          <pc:sldMk cId="0" sldId="269"/>
        </pc:sldMkLst>
        <pc:spChg chg="mod">
          <ac:chgData name="GOMEZ, Paula" userId="c93cf399-3ed7-4230-9282-8831e3fe5ae7" providerId="ADAL" clId="{1116173B-5D62-4FD6-90C1-FBB0D6FB5E94}" dt="2023-06-23T13:27:05.896" v="92" actId="1076"/>
          <ac:spMkLst>
            <pc:docMk/>
            <pc:sldMk cId="0" sldId="269"/>
            <ac:spMk id="363" creationId="{00000000-0000-0000-0000-000000000000}"/>
          </ac:spMkLst>
        </pc:spChg>
      </pc:sldChg>
      <pc:sldChg chg="modSp mod modClrScheme modAnim chgLayout">
        <pc:chgData name="GOMEZ, Paula" userId="c93cf399-3ed7-4230-9282-8831e3fe5ae7" providerId="ADAL" clId="{1116173B-5D62-4FD6-90C1-FBB0D6FB5E94}" dt="2023-06-23T13:28:24.447" v="106"/>
        <pc:sldMkLst>
          <pc:docMk/>
          <pc:sldMk cId="0" sldId="271"/>
        </pc:sldMkLst>
        <pc:spChg chg="mod ord">
          <ac:chgData name="GOMEZ, Paula" userId="c93cf399-3ed7-4230-9282-8831e3fe5ae7" providerId="ADAL" clId="{1116173B-5D62-4FD6-90C1-FBB0D6FB5E94}" dt="2023-06-23T13:28:07.591" v="102" actId="1076"/>
          <ac:spMkLst>
            <pc:docMk/>
            <pc:sldMk cId="0" sldId="271"/>
            <ac:spMk id="4" creationId="{62229BAA-CD2D-524B-8E2B-B66324B078B4}"/>
          </ac:spMkLst>
        </pc:spChg>
        <pc:spChg chg="mod ord">
          <ac:chgData name="GOMEZ, Paula" userId="c93cf399-3ed7-4230-9282-8831e3fe5ae7" providerId="ADAL" clId="{1116173B-5D62-4FD6-90C1-FBB0D6FB5E94}" dt="2023-06-23T13:27:55.937" v="99" actId="700"/>
          <ac:spMkLst>
            <pc:docMk/>
            <pc:sldMk cId="0" sldId="271"/>
            <ac:spMk id="373" creationId="{00000000-0000-0000-0000-000000000000}"/>
          </ac:spMkLst>
        </pc:spChg>
        <pc:spChg chg="mod ord">
          <ac:chgData name="GOMEZ, Paula" userId="c93cf399-3ed7-4230-9282-8831e3fe5ae7" providerId="ADAL" clId="{1116173B-5D62-4FD6-90C1-FBB0D6FB5E94}" dt="2023-06-23T13:28:17.409" v="105" actId="14100"/>
          <ac:spMkLst>
            <pc:docMk/>
            <pc:sldMk cId="0" sldId="271"/>
            <ac:spMk id="374" creationId="{00000000-0000-0000-0000-000000000000}"/>
          </ac:spMkLst>
        </pc:spChg>
        <pc:spChg chg="mod">
          <ac:chgData name="GOMEZ, Paula" userId="c93cf399-3ed7-4230-9282-8831e3fe5ae7" providerId="ADAL" clId="{1116173B-5D62-4FD6-90C1-FBB0D6FB5E94}" dt="2023-06-23T13:27:39.951" v="97" actId="1076"/>
          <ac:spMkLst>
            <pc:docMk/>
            <pc:sldMk cId="0" sldId="271"/>
            <ac:spMk id="375" creationId="{00000000-0000-0000-0000-000000000000}"/>
          </ac:spMkLst>
        </pc:spChg>
        <pc:spChg chg="mod">
          <ac:chgData name="GOMEZ, Paula" userId="c93cf399-3ed7-4230-9282-8831e3fe5ae7" providerId="ADAL" clId="{1116173B-5D62-4FD6-90C1-FBB0D6FB5E94}" dt="2023-06-23T13:27:47.531" v="98" actId="122"/>
          <ac:spMkLst>
            <pc:docMk/>
            <pc:sldMk cId="0" sldId="271"/>
            <ac:spMk id="376" creationId="{00000000-0000-0000-0000-000000000000}"/>
          </ac:spMkLst>
        </pc:spChg>
      </pc:sldChg>
      <pc:sldChg chg="addSp delSp modSp mod modAnim">
        <pc:chgData name="GOMEZ, Paula" userId="c93cf399-3ed7-4230-9282-8831e3fe5ae7" providerId="ADAL" clId="{1116173B-5D62-4FD6-90C1-FBB0D6FB5E94}" dt="2023-06-23T13:30:47.477" v="138"/>
        <pc:sldMkLst>
          <pc:docMk/>
          <pc:sldMk cId="0" sldId="273"/>
        </pc:sldMkLst>
        <pc:spChg chg="mod">
          <ac:chgData name="GOMEZ, Paula" userId="c93cf399-3ed7-4230-9282-8831e3fe5ae7" providerId="ADAL" clId="{1116173B-5D62-4FD6-90C1-FBB0D6FB5E94}" dt="2023-06-23T13:29:39.238" v="122" actId="20577"/>
          <ac:spMkLst>
            <pc:docMk/>
            <pc:sldMk cId="0" sldId="273"/>
            <ac:spMk id="387" creationId="{00000000-0000-0000-0000-000000000000}"/>
          </ac:spMkLst>
        </pc:spChg>
        <pc:spChg chg="mod">
          <ac:chgData name="GOMEZ, Paula" userId="c93cf399-3ed7-4230-9282-8831e3fe5ae7" providerId="ADAL" clId="{1116173B-5D62-4FD6-90C1-FBB0D6FB5E94}" dt="2023-06-23T13:29:35.530" v="121" actId="1035"/>
          <ac:spMkLst>
            <pc:docMk/>
            <pc:sldMk cId="0" sldId="273"/>
            <ac:spMk id="388" creationId="{00000000-0000-0000-0000-000000000000}"/>
          </ac:spMkLst>
        </pc:spChg>
        <pc:spChg chg="mod topLvl">
          <ac:chgData name="GOMEZ, Paula" userId="c93cf399-3ed7-4230-9282-8831e3fe5ae7" providerId="ADAL" clId="{1116173B-5D62-4FD6-90C1-FBB0D6FB5E94}" dt="2023-06-23T13:30:41.849" v="137" actId="1076"/>
          <ac:spMkLst>
            <pc:docMk/>
            <pc:sldMk cId="0" sldId="273"/>
            <ac:spMk id="389" creationId="{00000000-0000-0000-0000-000000000000}"/>
          </ac:spMkLst>
        </pc:spChg>
        <pc:spChg chg="add del mod topLvl">
          <ac:chgData name="GOMEZ, Paula" userId="c93cf399-3ed7-4230-9282-8831e3fe5ae7" providerId="ADAL" clId="{1116173B-5D62-4FD6-90C1-FBB0D6FB5E94}" dt="2023-06-23T13:30:15.301" v="127" actId="478"/>
          <ac:spMkLst>
            <pc:docMk/>
            <pc:sldMk cId="0" sldId="273"/>
            <ac:spMk id="390" creationId="{00000000-0000-0000-0000-000000000000}"/>
          </ac:spMkLst>
        </pc:spChg>
        <pc:grpChg chg="add del mod">
          <ac:chgData name="GOMEZ, Paula" userId="c93cf399-3ed7-4230-9282-8831e3fe5ae7" providerId="ADAL" clId="{1116173B-5D62-4FD6-90C1-FBB0D6FB5E94}" dt="2023-06-23T13:30:08.306" v="125" actId="165"/>
          <ac:grpSpMkLst>
            <pc:docMk/>
            <pc:sldMk cId="0" sldId="273"/>
            <ac:grpSpMk id="391" creationId="{00000000-0000-0000-0000-000000000000}"/>
          </ac:grpSpMkLst>
        </pc:grpChg>
      </pc:sldChg>
      <pc:sldChg chg="addSp delSp modSp mod modAnim">
        <pc:chgData name="GOMEZ, Paula" userId="c93cf399-3ed7-4230-9282-8831e3fe5ae7" providerId="ADAL" clId="{1116173B-5D62-4FD6-90C1-FBB0D6FB5E94}" dt="2023-06-23T13:32:07.421" v="155"/>
        <pc:sldMkLst>
          <pc:docMk/>
          <pc:sldMk cId="0" sldId="274"/>
        </pc:sldMkLst>
        <pc:spChg chg="mod topLvl">
          <ac:chgData name="GOMEZ, Paula" userId="c93cf399-3ed7-4230-9282-8831e3fe5ae7" providerId="ADAL" clId="{1116173B-5D62-4FD6-90C1-FBB0D6FB5E94}" dt="2023-06-23T13:32:02.943" v="154" actId="14100"/>
          <ac:spMkLst>
            <pc:docMk/>
            <pc:sldMk cId="0" sldId="274"/>
            <ac:spMk id="3" creationId="{488192C9-13D3-8E2B-3F10-E17011496EB8}"/>
          </ac:spMkLst>
        </pc:spChg>
        <pc:spChg chg="add del mod topLvl">
          <ac:chgData name="GOMEZ, Paula" userId="c93cf399-3ed7-4230-9282-8831e3fe5ae7" providerId="ADAL" clId="{1116173B-5D62-4FD6-90C1-FBB0D6FB5E94}" dt="2023-06-23T13:31:35.821" v="146" actId="478"/>
          <ac:spMkLst>
            <pc:docMk/>
            <pc:sldMk cId="0" sldId="274"/>
            <ac:spMk id="4" creationId="{CAFF0DDB-C24A-0DDB-B609-418D6DD43AEF}"/>
          </ac:spMkLst>
        </pc:spChg>
        <pc:grpChg chg="del">
          <ac:chgData name="GOMEZ, Paula" userId="c93cf399-3ed7-4230-9282-8831e3fe5ae7" providerId="ADAL" clId="{1116173B-5D62-4FD6-90C1-FBB0D6FB5E94}" dt="2023-06-23T13:31:22.198" v="142" actId="165"/>
          <ac:grpSpMkLst>
            <pc:docMk/>
            <pc:sldMk cId="0" sldId="274"/>
            <ac:grpSpMk id="2" creationId="{B510E370-76C2-B397-E401-62675E37AE1C}"/>
          </ac:grpSpMkLst>
        </pc:grpChg>
      </pc:sldChg>
      <pc:sldChg chg="modSp mod modAnim">
        <pc:chgData name="GOMEZ, Paula" userId="c93cf399-3ed7-4230-9282-8831e3fe5ae7" providerId="ADAL" clId="{1116173B-5D62-4FD6-90C1-FBB0D6FB5E94}" dt="2023-06-23T13:32:49.139" v="162"/>
        <pc:sldMkLst>
          <pc:docMk/>
          <pc:sldMk cId="0" sldId="277"/>
        </pc:sldMkLst>
        <pc:spChg chg="mod">
          <ac:chgData name="GOMEZ, Paula" userId="c93cf399-3ed7-4230-9282-8831e3fe5ae7" providerId="ADAL" clId="{1116173B-5D62-4FD6-90C1-FBB0D6FB5E94}" dt="2023-06-23T13:32:45.979" v="161" actId="1076"/>
          <ac:spMkLst>
            <pc:docMk/>
            <pc:sldMk cId="0" sldId="277"/>
            <ac:spMk id="6" creationId="{00000000-0000-0000-0000-000000000000}"/>
          </ac:spMkLst>
        </pc:spChg>
      </pc:sldChg>
      <pc:sldChg chg="modSp mod">
        <pc:chgData name="GOMEZ, Paula" userId="c93cf399-3ed7-4230-9282-8831e3fe5ae7" providerId="ADAL" clId="{1116173B-5D62-4FD6-90C1-FBB0D6FB5E94}" dt="2023-06-23T13:35:21.207" v="168" actId="255"/>
        <pc:sldMkLst>
          <pc:docMk/>
          <pc:sldMk cId="0" sldId="283"/>
        </pc:sldMkLst>
        <pc:spChg chg="mod">
          <ac:chgData name="GOMEZ, Paula" userId="c93cf399-3ed7-4230-9282-8831e3fe5ae7" providerId="ADAL" clId="{1116173B-5D62-4FD6-90C1-FBB0D6FB5E94}" dt="2023-06-23T13:35:21.207" v="168" actId="255"/>
          <ac:spMkLst>
            <pc:docMk/>
            <pc:sldMk cId="0" sldId="283"/>
            <ac:spMk id="450" creationId="{00000000-0000-0000-0000-000000000000}"/>
          </ac:spMkLst>
        </pc:spChg>
      </pc:sldChg>
      <pc:sldChg chg="modSp mod">
        <pc:chgData name="GOMEZ, Paula" userId="c93cf399-3ed7-4230-9282-8831e3fe5ae7" providerId="ADAL" clId="{1116173B-5D62-4FD6-90C1-FBB0D6FB5E94}" dt="2023-06-23T13:35:43.786" v="173" actId="20577"/>
        <pc:sldMkLst>
          <pc:docMk/>
          <pc:sldMk cId="0" sldId="285"/>
        </pc:sldMkLst>
        <pc:spChg chg="mod">
          <ac:chgData name="GOMEZ, Paula" userId="c93cf399-3ed7-4230-9282-8831e3fe5ae7" providerId="ADAL" clId="{1116173B-5D62-4FD6-90C1-FBB0D6FB5E94}" dt="2023-06-23T13:35:43.786" v="173" actId="20577"/>
          <ac:spMkLst>
            <pc:docMk/>
            <pc:sldMk cId="0" sldId="285"/>
            <ac:spMk id="460" creationId="{00000000-0000-0000-0000-000000000000}"/>
          </ac:spMkLst>
        </pc:spChg>
      </pc:sldChg>
      <pc:sldChg chg="modSp add mod modAnim">
        <pc:chgData name="GOMEZ, Paula" userId="c93cf399-3ed7-4230-9282-8831e3fe5ae7" providerId="ADAL" clId="{1116173B-5D62-4FD6-90C1-FBB0D6FB5E94}" dt="2023-06-23T13:24:10.582" v="68"/>
        <pc:sldMkLst>
          <pc:docMk/>
          <pc:sldMk cId="3249489065" sldId="286"/>
        </pc:sldMkLst>
        <pc:spChg chg="mod">
          <ac:chgData name="GOMEZ, Paula" userId="c93cf399-3ed7-4230-9282-8831e3fe5ae7" providerId="ADAL" clId="{1116173B-5D62-4FD6-90C1-FBB0D6FB5E94}" dt="2023-06-23T13:22:37.336" v="50" actId="11"/>
          <ac:spMkLst>
            <pc:docMk/>
            <pc:sldMk cId="3249489065" sldId="286"/>
            <ac:spMk id="327" creationId="{00000000-0000-0000-0000-000000000000}"/>
          </ac:spMkLst>
        </pc:spChg>
        <pc:spChg chg="mod">
          <ac:chgData name="GOMEZ, Paula" userId="c93cf399-3ed7-4230-9282-8831e3fe5ae7" providerId="ADAL" clId="{1116173B-5D62-4FD6-90C1-FBB0D6FB5E94}" dt="2023-06-23T13:22:41.997" v="54" actId="20577"/>
          <ac:spMkLst>
            <pc:docMk/>
            <pc:sldMk cId="3249489065" sldId="286"/>
            <ac:spMk id="328" creationId="{00000000-0000-0000-0000-000000000000}"/>
          </ac:spMkLst>
        </pc:spChg>
      </pc:sldChg>
      <pc:sldChg chg="modSp add mod">
        <pc:chgData name="GOMEZ, Paula" userId="c93cf399-3ed7-4230-9282-8831e3fe5ae7" providerId="ADAL" clId="{1116173B-5D62-4FD6-90C1-FBB0D6FB5E94}" dt="2023-06-23T13:25:16.686" v="76" actId="20577"/>
        <pc:sldMkLst>
          <pc:docMk/>
          <pc:sldMk cId="1602775431" sldId="287"/>
        </pc:sldMkLst>
        <pc:spChg chg="mod">
          <ac:chgData name="GOMEZ, Paula" userId="c93cf399-3ed7-4230-9282-8831e3fe5ae7" providerId="ADAL" clId="{1116173B-5D62-4FD6-90C1-FBB0D6FB5E94}" dt="2023-06-23T13:25:16.686" v="76" actId="20577"/>
          <ac:spMkLst>
            <pc:docMk/>
            <pc:sldMk cId="1602775431" sldId="287"/>
            <ac:spMk id="333" creationId="{00000000-0000-0000-0000-000000000000}"/>
          </ac:spMkLst>
        </pc:spChg>
        <pc:spChg chg="mod">
          <ac:chgData name="GOMEZ, Paula" userId="c93cf399-3ed7-4230-9282-8831e3fe5ae7" providerId="ADAL" clId="{1116173B-5D62-4FD6-90C1-FBB0D6FB5E94}" dt="2023-06-23T13:25:12.978" v="73" actId="255"/>
          <ac:spMkLst>
            <pc:docMk/>
            <pc:sldMk cId="1602775431" sldId="287"/>
            <ac:spMk id="33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1143000" y="685800"/>
            <a:ext cx="4572000" cy="3429000"/>
          </a:xfrm>
          <a:prstGeom prst="rect">
            <a:avLst/>
          </a:prstGeom>
        </p:spPr>
        <p:txBody>
          <a:bodyPr/>
          <a:lstStyle/>
          <a:p>
            <a:endParaRPr/>
          </a:p>
        </p:txBody>
      </p:sp>
      <p:sp>
        <p:nvSpPr>
          <p:cNvPr id="270" name="Shape 27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79339317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who.int/gender/documents/OMS_Ethics&amp;Safety10Aug07.pdf"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apps.who.int/iris/handle/10665/70006"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oxfordmedicine.com/view/10.1093/med/9780190270742.001.0001/med-9780190270742"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oxfordmedicine.com/view/10.1093/med/9780190270742.001.0001/med-9780190270742-chapter-2"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oxfordmedicine.com/view/10.1093/med/9780190270742.001.0001/med-9780190270742"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oxfordmedicine.com/view/10.1093/med/9780190270742.001.0001/med-9780190270742-chapter-2"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pps.who.int/iris/bitstream/handle/10665/164576/9789240694033_eng.pdf"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apps.who.int/iris/bitstream/handle/10665/70006/WHO_CDS_EPR_GIP_2007.2_eng.pdf?sequence=1&amp;isAllowed=y" TargetMode="External"/><Relationship Id="rId5" Type="http://schemas.openxmlformats.org/officeDocument/2006/relationships/hyperlink" Target="https://oxfordmedicine.com/view/10.1093/med/9780190270742.001.0001/med-9780190270742-chapter-2" TargetMode="External"/><Relationship Id="rId4" Type="http://schemas.openxmlformats.org/officeDocument/2006/relationships/hyperlink" Target="https://oxfordmedicine.com/view/10.1093/med/9780190270742.001.0001/med-9780190270742"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pps.who.int/iris/bitstream/handle/10665/164576/9789240694033_eng.pdf"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apps.who.int/iris/bitstream/handle/10665/70006/WHO_CDS_EPR_GIP_2007.2_eng.pdf?sequence=1&amp;isAllowed=y" TargetMode="External"/><Relationship Id="rId5" Type="http://schemas.openxmlformats.org/officeDocument/2006/relationships/hyperlink" Target="https://oxfordmedicine.com/view/10.1093/med/9780190270742.001.0001/med-9780190270742-chapter-2" TargetMode="External"/><Relationship Id="rId4" Type="http://schemas.openxmlformats.org/officeDocument/2006/relationships/hyperlink" Target="https://oxfordmedicine.com/view/10.1093/med/9780190270742.001.0001/med-9780190270742"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noRot="1" noChangeAspect="1"/>
          </p:cNvSpPr>
          <p:nvPr>
            <p:ph type="sldImg"/>
          </p:nvPr>
        </p:nvSpPr>
        <p:spPr>
          <a:xfrm>
            <a:off x="381000" y="685800"/>
            <a:ext cx="6096000" cy="3429000"/>
          </a:xfrm>
          <a:prstGeom prst="rect">
            <a:avLst/>
          </a:prstGeom>
        </p:spPr>
        <p:txBody>
          <a:bodyPr/>
          <a:lstStyle/>
          <a:p>
            <a:endParaRPr/>
          </a:p>
        </p:txBody>
      </p:sp>
      <p:sp>
        <p:nvSpPr>
          <p:cNvPr id="287" name="Shape 287"/>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014605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xfrm>
            <a:off x="381000" y="685800"/>
            <a:ext cx="6096000" cy="3429000"/>
          </a:xfrm>
          <a:prstGeom prst="rect">
            <a:avLst/>
          </a:prstGeom>
        </p:spPr>
        <p:txBody>
          <a:bodyPr/>
          <a:lstStyle/>
          <a:p>
            <a:endParaRPr/>
          </a:p>
        </p:txBody>
      </p:sp>
      <p:sp>
        <p:nvSpPr>
          <p:cNvPr id="354" name="Shape 354"/>
          <p:cNvSpPr>
            <a:spLocks noGrp="1"/>
          </p:cNvSpPr>
          <p:nvPr>
            <p:ph type="body" sz="quarter" idx="1"/>
          </p:nvPr>
        </p:nvSpPr>
        <p:spPr>
          <a:prstGeom prst="rect">
            <a:avLst/>
          </a:prstGeom>
        </p:spPr>
        <p:txBody>
          <a:bodyPr/>
          <a:lstStyle/>
          <a:p>
            <a:pPr lvl="0" rtl="0"/>
            <a:r>
              <a:rPr lang="en" sz="1200" i="1" kern="1200">
                <a:solidFill>
                  <a:srgbClr val="00B050"/>
                </a:solidFill>
                <a:effectLst/>
                <a:latin typeface="+mj-lt"/>
                <a:ea typeface="+mj-ea"/>
                <a:cs typeface="+mj-cs"/>
                <a:sym typeface="Source Sans Pro Regular"/>
              </a:rPr>
              <a:t>Orientations sur l’éthique en matière de prévention, de soins et de lutte contre la tuberculose</a:t>
            </a:r>
            <a:endParaRPr lang="fr-FR" sz="1200" kern="1200">
              <a:solidFill>
                <a:srgbClr val="00B050"/>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3"/>
              </a:rPr>
              <a:t>https://www.who.int/publications/i/item/9789241500531</a:t>
            </a:r>
            <a:endParaRPr lang="en-US" sz="1200" u="sng" kern="1200">
              <a:solidFill>
                <a:schemeClr val="tx1"/>
              </a:solidFill>
              <a:effectLst/>
              <a:latin typeface="+mj-lt"/>
              <a:ea typeface="+mj-ea"/>
              <a:cs typeface="+mj-cs"/>
              <a:sym typeface="Source Sans Pro Regular"/>
            </a:endParaRPr>
          </a:p>
          <a:p>
            <a:pPr rtl="0"/>
            <a:endParaRPr lang="en-US" sz="1200" u="sng" kern="1200">
              <a:solidFill>
                <a:schemeClr val="tx1"/>
              </a:solidFill>
              <a:effectLst/>
              <a:latin typeface="+mj-lt"/>
              <a:ea typeface="+mj-ea"/>
              <a:cs typeface="+mj-cs"/>
              <a:sym typeface="Source Sans Pro Regular"/>
            </a:endParaRPr>
          </a:p>
          <a:p>
            <a:pPr lvl="0" rtl="0"/>
            <a:r>
              <a:rPr lang="en" sz="1200" i="1" kern="1200">
                <a:solidFill>
                  <a:schemeClr val="tx1"/>
                </a:solidFill>
                <a:effectLst/>
                <a:latin typeface="+mj-lt"/>
                <a:ea typeface="+mj-ea"/>
                <a:cs typeface="+mj-cs"/>
                <a:sym typeface="Source Sans Pro Regular"/>
              </a:rPr>
              <a:t>Lignes directrices pour la gestion des questions éthiques lors des flambées de maladies infectieuses</a:t>
            </a:r>
            <a:endParaRPr lang="fr-FR" sz="1200"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4"/>
              </a:rPr>
              <a:t>https://apps.who.int/iris/bitstream/handle/10665/275799/9789242549836-fre.pdf?sequence=1&amp;isAllowed=y</a:t>
            </a:r>
            <a:endParaRPr lang="en-US" sz="1200" u="sng" kern="1200">
              <a:solidFill>
                <a:schemeClr val="tx1"/>
              </a:solidFill>
              <a:effectLst/>
              <a:latin typeface="+mj-lt"/>
              <a:ea typeface="+mj-ea"/>
              <a:cs typeface="+mj-cs"/>
              <a:sym typeface="Source Sans Pro Regular"/>
            </a:endParaRPr>
          </a:p>
          <a:p>
            <a:pPr rtl="0"/>
            <a:endParaRPr lang="en-US"/>
          </a:p>
        </p:txBody>
      </p:sp>
    </p:spTree>
    <p:extLst>
      <p:ext uri="{BB962C8B-B14F-4D97-AF65-F5344CB8AC3E}">
        <p14:creationId xmlns:p14="http://schemas.microsoft.com/office/powerpoint/2010/main" val="337116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hape 359"/>
          <p:cNvSpPr>
            <a:spLocks noGrp="1" noRot="1" noChangeAspect="1"/>
          </p:cNvSpPr>
          <p:nvPr>
            <p:ph type="sldImg"/>
          </p:nvPr>
        </p:nvSpPr>
        <p:spPr>
          <a:xfrm>
            <a:off x="381000" y="685800"/>
            <a:ext cx="6096000" cy="3429000"/>
          </a:xfrm>
          <a:prstGeom prst="rect">
            <a:avLst/>
          </a:prstGeom>
        </p:spPr>
        <p:txBody>
          <a:bodyPr/>
          <a:lstStyle/>
          <a:p>
            <a:endParaRPr/>
          </a:p>
        </p:txBody>
      </p:sp>
      <p:sp>
        <p:nvSpPr>
          <p:cNvPr id="360" name="Shape 360"/>
          <p:cNvSpPr>
            <a:spLocks noGrp="1"/>
          </p:cNvSpPr>
          <p:nvPr>
            <p:ph type="body" sz="quarter" idx="1"/>
          </p:nvPr>
        </p:nvSpPr>
        <p:spPr>
          <a:prstGeom prst="rect">
            <a:avLst/>
          </a:prstGeom>
        </p:spPr>
        <p:txBody>
          <a:bodyPr/>
          <a:lstStyle/>
          <a:p>
            <a:pPr lvl="0" rtl="0"/>
            <a:r>
              <a:rPr lang="en" sz="1200" i="1" kern="1200">
                <a:solidFill>
                  <a:srgbClr val="00B050"/>
                </a:solidFill>
                <a:effectLst/>
                <a:latin typeface="+mj-lt"/>
                <a:ea typeface="+mj-ea"/>
                <a:cs typeface="+mj-cs"/>
                <a:sym typeface="Source Sans Pro Regular"/>
              </a:rPr>
              <a:t>Orientations sur l’éthique en matière de prévention, de soins et de lutte contre la tuberculose</a:t>
            </a:r>
            <a:endParaRPr lang="fr-FR" sz="1200" kern="1200">
              <a:solidFill>
                <a:srgbClr val="00B050"/>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3"/>
              </a:rPr>
              <a:t>https://www.who.int/publications/i/item/9789241500531</a:t>
            </a:r>
            <a:endParaRPr lang="en-US" sz="1200" u="sng" kern="1200">
              <a:solidFill>
                <a:schemeClr val="tx1"/>
              </a:solidFill>
              <a:effectLst/>
              <a:latin typeface="+mj-lt"/>
              <a:ea typeface="+mj-ea"/>
              <a:cs typeface="+mj-cs"/>
              <a:sym typeface="Source Sans Pro Regular"/>
            </a:endParaRPr>
          </a:p>
          <a:p>
            <a:pPr rtl="0"/>
            <a:endParaRPr lang="en-US" sz="1200" u="sng" kern="1200">
              <a:solidFill>
                <a:schemeClr val="tx1"/>
              </a:solidFill>
              <a:effectLst/>
              <a:latin typeface="+mj-lt"/>
              <a:ea typeface="+mj-ea"/>
              <a:cs typeface="+mj-cs"/>
              <a:sym typeface="Source Sans Pro Regular"/>
            </a:endParaRPr>
          </a:p>
          <a:p>
            <a:pPr lvl="0" rtl="0"/>
            <a:r>
              <a:rPr lang="en" sz="1200" i="1" kern="1200">
                <a:solidFill>
                  <a:schemeClr val="tx1"/>
                </a:solidFill>
                <a:effectLst/>
                <a:latin typeface="+mj-lt"/>
                <a:ea typeface="+mj-ea"/>
                <a:cs typeface="+mj-cs"/>
                <a:sym typeface="Source Sans Pro Regular"/>
              </a:rPr>
              <a:t>Lignes directrices pour la gestion des questions éthiques lors des flambées de maladies infectieuses</a:t>
            </a:r>
            <a:endParaRPr lang="fr-FR" sz="1200"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4"/>
              </a:rPr>
              <a:t>https://apps.who.int/iris/bitstream/handle/10665/275799/9789242549836-fre.pdf?sequence=1&amp;isAllowed=y</a:t>
            </a:r>
            <a:endParaRPr lang="en-US" sz="1200" u="sng" kern="1200">
              <a:solidFill>
                <a:schemeClr val="tx1"/>
              </a:solidFill>
              <a:effectLst/>
              <a:latin typeface="+mj-lt"/>
              <a:ea typeface="+mj-ea"/>
              <a:cs typeface="+mj-cs"/>
              <a:sym typeface="Source Sans Pro Regular"/>
            </a:endParaRPr>
          </a:p>
          <a:p>
            <a:pPr rtl="0"/>
            <a:endParaRPr lang="en-US"/>
          </a:p>
        </p:txBody>
      </p:sp>
    </p:spTree>
    <p:extLst>
      <p:ext uri="{BB962C8B-B14F-4D97-AF65-F5344CB8AC3E}">
        <p14:creationId xmlns:p14="http://schemas.microsoft.com/office/powerpoint/2010/main" val="1554107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hape 370"/>
          <p:cNvSpPr>
            <a:spLocks noGrp="1" noRot="1" noChangeAspect="1"/>
          </p:cNvSpPr>
          <p:nvPr>
            <p:ph type="sldImg"/>
          </p:nvPr>
        </p:nvSpPr>
        <p:spPr>
          <a:xfrm>
            <a:off x="381000" y="685800"/>
            <a:ext cx="6096000" cy="3429000"/>
          </a:xfrm>
          <a:prstGeom prst="rect">
            <a:avLst/>
          </a:prstGeom>
        </p:spPr>
        <p:txBody>
          <a:bodyPr/>
          <a:lstStyle/>
          <a:p>
            <a:endParaRPr/>
          </a:p>
        </p:txBody>
      </p:sp>
      <p:sp>
        <p:nvSpPr>
          <p:cNvPr id="371" name="Shape 371"/>
          <p:cNvSpPr>
            <a:spLocks noGrp="1"/>
          </p:cNvSpPr>
          <p:nvPr>
            <p:ph type="body" sz="quarter" idx="1"/>
          </p:nvPr>
        </p:nvSpPr>
        <p:spPr>
          <a:prstGeom prst="rect">
            <a:avLst/>
          </a:prstGeom>
        </p:spPr>
        <p:txBody>
          <a:bodyPr/>
          <a:lstStyle/>
          <a:p>
            <a:pPr rtl="0"/>
            <a:r>
              <a:rPr lang="fr"/>
              <a:t>(1)- OMS, </a:t>
            </a:r>
            <a:r>
              <a:rPr lang="en" i="1"/>
              <a:t>Informations relatives à la directive sur la protection contre l’exploitation et les abus sexuels</a:t>
            </a:r>
            <a:r>
              <a:rPr lang="en"/>
              <a:t>, note d’information : 23/2021.</a:t>
            </a:r>
          </a:p>
          <a:p>
            <a:pPr rtl="0"/>
            <a:r>
              <a:rPr lang="fr"/>
              <a:t>https://cdn.who.int/media/docs/default-source/ethics/informations-relatives-%C3%A0-la-directive-sur-la-protection-contre-l-exploitation-et-les-abus-sexuels.pdf?sfvrsn=8926f2fa_19&amp;download=true</a:t>
            </a:r>
          </a:p>
          <a:p>
            <a:pPr rtl="0"/>
            <a:endParaRPr lang="fr-FR"/>
          </a:p>
          <a:p>
            <a:pPr rtl="0"/>
            <a:r>
              <a:rPr lang="fr"/>
              <a:t>(2)- </a:t>
            </a:r>
            <a:r>
              <a:rPr lang="en" i="1"/>
              <a:t>Principes d’éthique et de sécurité recommandés par l’OMS pour la recherche, la documentation et le suivi de la violence sexuelle dans les situations d’urgence</a:t>
            </a:r>
            <a:r>
              <a:rPr lang="en"/>
              <a:t> </a:t>
            </a:r>
          </a:p>
          <a:p>
            <a:pPr rtl="0"/>
            <a:r>
              <a:rPr lang="fr"/>
              <a:t>https://apps.who.int/iris/bitstream/handle/10665/44132/9789242595680_fre.pdf?sequence=1</a:t>
            </a:r>
          </a:p>
        </p:txBody>
      </p:sp>
    </p:spTree>
    <p:extLst>
      <p:ext uri="{BB962C8B-B14F-4D97-AF65-F5344CB8AC3E}">
        <p14:creationId xmlns:p14="http://schemas.microsoft.com/office/powerpoint/2010/main" val="3146079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a:lstStyle/>
          <a:p>
            <a:endParaRPr/>
          </a:p>
        </p:txBody>
      </p:sp>
      <p:sp>
        <p:nvSpPr>
          <p:cNvPr id="380" name="Shape 380"/>
          <p:cNvSpPr>
            <a:spLocks noGrp="1"/>
          </p:cNvSpPr>
          <p:nvPr>
            <p:ph type="body" sz="quarter" idx="1"/>
          </p:nvPr>
        </p:nvSpPr>
        <p:spPr>
          <a:prstGeom prst="rect">
            <a:avLst/>
          </a:prstGeom>
        </p:spPr>
        <p:txBody>
          <a:bodyPr/>
          <a:lstStyle/>
          <a:p>
            <a:pPr rtl="0"/>
            <a:r>
              <a:rPr lang="fr"/>
              <a:t>OMS, </a:t>
            </a:r>
            <a:r>
              <a:rPr lang="en" i="1"/>
              <a:t>Informations relatives à la directive sur la protection contre l’exploitation et les abus sexuels</a:t>
            </a:r>
            <a:r>
              <a:rPr lang="en"/>
              <a:t>, note d’information : 23/2021.</a:t>
            </a:r>
          </a:p>
          <a:p>
            <a:pPr rtl="0"/>
            <a:r>
              <a:rPr lang="fr"/>
              <a:t>https://cdn.who.int/media/docs/default-source/ethics/informations-relatives-%C3%A0-la-directive-sur-la-protection-contre-l-exploitation-et-les-abus-sexuels.pdf?sfvrsn=8926f2fa_19&amp;download=true</a:t>
            </a:r>
          </a:p>
          <a:p>
            <a:pPr rtl="0"/>
            <a:endParaRPr lang="fr-FR"/>
          </a:p>
          <a:p>
            <a:pPr rtl="0"/>
            <a:r>
              <a:rPr lang="en" i="1"/>
              <a:t>Principes d’éthique et de sécurité recommandés par l’OMS pour la recherche, la documentation et le suivi de la violence sexuelle dans les situations d’urgence</a:t>
            </a:r>
            <a:r>
              <a:rPr lang="en"/>
              <a:t> </a:t>
            </a:r>
          </a:p>
          <a:p>
            <a:pPr rtl="0"/>
            <a:r>
              <a:rPr lang="fr"/>
              <a:t>https://apps.who.int/iris/bitstream/handle/10665/44132/9789242595680_fre.pdf?sequence=1</a:t>
            </a:r>
          </a:p>
        </p:txBody>
      </p:sp>
    </p:spTree>
    <p:extLst>
      <p:ext uri="{BB962C8B-B14F-4D97-AF65-F5344CB8AC3E}">
        <p14:creationId xmlns:p14="http://schemas.microsoft.com/office/powerpoint/2010/main" val="2522723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54549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a:spLocks noGrp="1" noRot="1" noChangeAspect="1"/>
          </p:cNvSpPr>
          <p:nvPr>
            <p:ph type="sldImg"/>
          </p:nvPr>
        </p:nvSpPr>
        <p:spPr>
          <a:xfrm>
            <a:off x="381000" y="685800"/>
            <a:ext cx="6096000" cy="3429000"/>
          </a:xfrm>
          <a:prstGeom prst="rect">
            <a:avLst/>
          </a:prstGeom>
        </p:spPr>
        <p:txBody>
          <a:bodyPr/>
          <a:lstStyle/>
          <a:p>
            <a:endParaRPr/>
          </a:p>
        </p:txBody>
      </p:sp>
      <p:sp>
        <p:nvSpPr>
          <p:cNvPr id="408" name="Shape 408"/>
          <p:cNvSpPr>
            <a:spLocks noGrp="1"/>
          </p:cNvSpPr>
          <p:nvPr>
            <p:ph type="body" sz="quarter" idx="1"/>
          </p:nvPr>
        </p:nvSpPr>
        <p:spPr>
          <a:prstGeom prst="rect">
            <a:avLst/>
          </a:prstGeom>
        </p:spPr>
        <p:txBody>
          <a:bodyPr/>
          <a:lstStyle/>
          <a:p>
            <a:pPr rtl="0"/>
            <a:r>
              <a:rPr lang="en" i="1"/>
              <a:t>Principes d’éthique et de sécurité recommandés par l’OMS pour la recherche, la documentation et le suivi de la violence sexuelle dans les situations d’urgence</a:t>
            </a:r>
            <a:r>
              <a:rPr lang="en"/>
              <a:t> </a:t>
            </a:r>
            <a:endParaRPr lang="fr-FR">
              <a:cs typeface="Calibri"/>
            </a:endParaRPr>
          </a:p>
          <a:p>
            <a:pPr rtl="0"/>
            <a:r>
              <a:rPr lang="fr">
                <a:hlinkClick r:id="rId3"/>
              </a:rPr>
              <a:t>https://apps.who.int/iris/bitstream/handle/10665/44132/9789242595680_fre.pdf?sequence=1</a:t>
            </a:r>
            <a:r>
              <a:rPr lang="fr"/>
              <a:t> </a:t>
            </a:r>
            <a:endParaRPr lang="fr-FR">
              <a:cs typeface="Calibri"/>
            </a:endParaRPr>
          </a:p>
        </p:txBody>
      </p:sp>
    </p:spTree>
    <p:extLst>
      <p:ext uri="{BB962C8B-B14F-4D97-AF65-F5344CB8AC3E}">
        <p14:creationId xmlns:p14="http://schemas.microsoft.com/office/powerpoint/2010/main" val="3763761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a:spLocks noGrp="1" noRot="1" noChangeAspect="1"/>
          </p:cNvSpPr>
          <p:nvPr>
            <p:ph type="sldImg"/>
          </p:nvPr>
        </p:nvSpPr>
        <p:spPr>
          <a:xfrm>
            <a:off x="381000" y="685800"/>
            <a:ext cx="6096000" cy="3429000"/>
          </a:xfrm>
          <a:prstGeom prst="rect">
            <a:avLst/>
          </a:prstGeom>
        </p:spPr>
        <p:txBody>
          <a:bodyPr/>
          <a:lstStyle/>
          <a:p>
            <a:endParaRPr/>
          </a:p>
        </p:txBody>
      </p:sp>
      <p:sp>
        <p:nvSpPr>
          <p:cNvPr id="420" name="Shape 420"/>
          <p:cNvSpPr>
            <a:spLocks noGrp="1"/>
          </p:cNvSpPr>
          <p:nvPr>
            <p:ph type="body" sz="quarter" idx="1"/>
          </p:nvPr>
        </p:nvSpPr>
        <p:spPr>
          <a:prstGeom prst="rect">
            <a:avLst/>
          </a:prstGeom>
        </p:spPr>
        <p:txBody>
          <a:bodyPr/>
          <a:lstStyle/>
          <a:p>
            <a:pPr rtl="0"/>
            <a:r>
              <a:rPr lang="en" i="1"/>
              <a:t>Principes d’éthique et de sécurité recommandés par l’OMS pour la recherche, la documentation et le suivi de la violence sexuelle dans les situations d’urgence</a:t>
            </a:r>
            <a:r>
              <a:rPr lang="en"/>
              <a:t> </a:t>
            </a:r>
          </a:p>
          <a:p>
            <a:pPr rtl="0"/>
            <a:r>
              <a:rPr lang="fr"/>
              <a:t>https://apps.who.int/iris/bitstream/handle/10665/44132/9789242595680_fre.pdf?sequence=1</a:t>
            </a:r>
          </a:p>
          <a:p>
            <a:pPr rtl="0"/>
            <a:endParaRPr lang="fr-FR"/>
          </a:p>
          <a:p>
            <a:endParaRPr/>
          </a:p>
        </p:txBody>
      </p:sp>
    </p:spTree>
    <p:extLst>
      <p:ext uri="{BB962C8B-B14F-4D97-AF65-F5344CB8AC3E}">
        <p14:creationId xmlns:p14="http://schemas.microsoft.com/office/powerpoint/2010/main" val="3043750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noRot="1" noChangeAspect="1"/>
          </p:cNvSpPr>
          <p:nvPr>
            <p:ph type="sldImg"/>
          </p:nvPr>
        </p:nvSpPr>
        <p:spPr>
          <a:xfrm>
            <a:off x="381000" y="685800"/>
            <a:ext cx="6096000" cy="3429000"/>
          </a:xfrm>
          <a:prstGeom prst="rect">
            <a:avLst/>
          </a:prstGeom>
        </p:spPr>
        <p:txBody>
          <a:bodyPr/>
          <a:lstStyle/>
          <a:p>
            <a:endParaRPr/>
          </a:p>
        </p:txBody>
      </p:sp>
      <p:sp>
        <p:nvSpPr>
          <p:cNvPr id="427" name="Shape 427"/>
          <p:cNvSpPr>
            <a:spLocks noGrp="1"/>
          </p:cNvSpPr>
          <p:nvPr>
            <p:ph type="body" sz="quarter" idx="1"/>
          </p:nvPr>
        </p:nvSpPr>
        <p:spPr>
          <a:prstGeom prst="rect">
            <a:avLst/>
          </a:prstGeom>
        </p:spPr>
        <p:txBody>
          <a:bodyPr/>
          <a:lstStyle/>
          <a:p>
            <a:pPr rtl="0"/>
            <a:r>
              <a:rPr lang="en" i="1"/>
              <a:t>Principes d’éthique et de sécurité recommandés par l’OMS pour la recherche, la documentation et le suivi de la violence sexuelle dans les situations d’urgence</a:t>
            </a:r>
            <a:r>
              <a:rPr lang="en"/>
              <a:t> </a:t>
            </a:r>
          </a:p>
          <a:p>
            <a:pPr rtl="0"/>
            <a:r>
              <a:rPr lang="fr"/>
              <a:t>https://apps.who.int/iris/bitstream/handle/10665/44132/9789242595680_fre.pdf?sequence=1</a:t>
            </a:r>
          </a:p>
          <a:p>
            <a:pPr rtl="0"/>
            <a:endParaRPr lang="fr-FR"/>
          </a:p>
        </p:txBody>
      </p:sp>
    </p:spTree>
    <p:extLst>
      <p:ext uri="{BB962C8B-B14F-4D97-AF65-F5344CB8AC3E}">
        <p14:creationId xmlns:p14="http://schemas.microsoft.com/office/powerpoint/2010/main" val="2218932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015632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a:p>
        </p:txBody>
      </p:sp>
      <p:sp>
        <p:nvSpPr>
          <p:cNvPr id="315" name="Shape 315"/>
          <p:cNvSpPr>
            <a:spLocks noGrp="1"/>
          </p:cNvSpPr>
          <p:nvPr>
            <p:ph type="body" sz="quarter" idx="1"/>
          </p:nvPr>
        </p:nvSpPr>
        <p:spPr>
          <a:prstGeom prst="rect">
            <a:avLst/>
          </a:prstGeom>
        </p:spPr>
        <p:txBody>
          <a:bodyPr/>
          <a:lstStyle/>
          <a:p>
            <a:pPr rtl="0">
              <a:spcAft>
                <a:spcPts val="225"/>
              </a:spcAft>
            </a:pPr>
            <a:r>
              <a:t> </a:t>
            </a:r>
            <a:r>
              <a:rPr lang="fr" sz="1200" kern="1200">
                <a:solidFill>
                  <a:schemeClr val="tx1"/>
                </a:solidFill>
                <a:effectLst/>
                <a:latin typeface="+mj-lt"/>
                <a:ea typeface="+mj-ea"/>
                <a:cs typeface="+mj-cs"/>
                <a:sym typeface="Source Sans Pro Regular"/>
              </a:rPr>
              <a:t> </a:t>
            </a:r>
            <a:r>
              <a:rPr lang="fr" b="1">
                <a:latin typeface="Arial"/>
                <a:cs typeface="Arial"/>
              </a:rPr>
              <a:t>« L’éthique »</a:t>
            </a:r>
            <a:r>
              <a:rPr lang="fr">
                <a:latin typeface="Arial"/>
                <a:cs typeface="Arial"/>
              </a:rPr>
              <a:t> peut être définie comme un système ou un code de valeurs morales qui fournit des règles et des normes de conduite.</a:t>
            </a:r>
            <a:endParaRPr lang="fr-FR">
              <a:latin typeface="Arial"/>
              <a:cs typeface="Arial"/>
            </a:endParaRPr>
          </a:p>
          <a:p>
            <a:pPr rtl="0">
              <a:spcAft>
                <a:spcPts val="225"/>
              </a:spcAft>
            </a:pPr>
            <a:endParaRPr lang="en-US">
              <a:latin typeface="Arial"/>
              <a:cs typeface="Arial"/>
            </a:endParaRPr>
          </a:p>
          <a:p>
            <a:pPr rtl="0">
              <a:spcAft>
                <a:spcPts val="150"/>
              </a:spcAft>
            </a:pPr>
            <a:r>
              <a:rPr lang="fr" b="1">
                <a:latin typeface="Arial"/>
                <a:cs typeface="Arial"/>
              </a:rPr>
              <a:t>« L’éthique de la santé »</a:t>
            </a:r>
            <a:r>
              <a:rPr lang="fr">
                <a:latin typeface="Arial"/>
                <a:cs typeface="Arial"/>
              </a:rPr>
              <a:t> désigne le champ d’étude et de pratique interdisciplinaire visant à comprendre les valeurs qui sous-tendent les décisions et les mesures prises dans le domaine des soins de santé, de la recherche médicale et des politiques sanitaires, et à fournir des orientations sur les actions à mener en cas de conflit entre ces valeurs. L’éthique implique de porter des jugements sur « la manière dont nous devrions vivre nos vies, y compris nos actes, nos intentions et nos habitudes ».</a:t>
            </a:r>
          </a:p>
          <a:p>
            <a:pPr rtl="0">
              <a:spcAft>
                <a:spcPts val="150"/>
              </a:spcAft>
            </a:pPr>
            <a:endParaRPr lang="en-US">
              <a:latin typeface="Arial"/>
              <a:cs typeface="Arial"/>
            </a:endParaRPr>
          </a:p>
          <a:p>
            <a:pPr rtl="0">
              <a:spcAft>
                <a:spcPts val="150"/>
              </a:spcAft>
            </a:pPr>
            <a:r>
              <a:rPr lang="fr"/>
              <a:t>L’éthique ne constitue pas un ensemble de politiques prédéfinies.</a:t>
            </a:r>
          </a:p>
          <a:p>
            <a:pPr rtl="0">
              <a:spcAft>
                <a:spcPts val="150"/>
              </a:spcAft>
            </a:pPr>
            <a:endParaRPr lang="en-US">
              <a:latin typeface="Arial"/>
              <a:cs typeface="Arial"/>
            </a:endParaRPr>
          </a:p>
          <a:p>
            <a:pPr rtl="0">
              <a:spcAft>
                <a:spcPts val="150"/>
              </a:spcAft>
            </a:pPr>
            <a:r>
              <a:rPr lang="fr"/>
              <a:t>Les considérations éthiques seront déterminées par le contexte et les valeurs culturelles au niveau local.</a:t>
            </a:r>
          </a:p>
          <a:p>
            <a:pPr rtl="0">
              <a:spcAft>
                <a:spcPts val="150"/>
              </a:spcAft>
            </a:pPr>
            <a:endParaRPr lang="en-US">
              <a:latin typeface="Arial"/>
              <a:cs typeface="Arial"/>
            </a:endParaRPr>
          </a:p>
          <a:p>
            <a:pPr rtl="0">
              <a:spcAft>
                <a:spcPts val="150"/>
              </a:spcAft>
            </a:pPr>
            <a:r>
              <a:rPr lang="fr"/>
              <a:t>Toutes les délibérations d’ordre éthique doivent se faire dans le respect des principes des droits humains, et conformément aux lois applicables en la matière.</a:t>
            </a:r>
          </a:p>
          <a:p>
            <a:pPr rtl="0">
              <a:spcAft>
                <a:spcPts val="150"/>
              </a:spcAft>
            </a:pPr>
            <a:endParaRPr lang="en-US"/>
          </a:p>
        </p:txBody>
      </p:sp>
    </p:spTree>
    <p:extLst>
      <p:ext uri="{BB962C8B-B14F-4D97-AF65-F5344CB8AC3E}">
        <p14:creationId xmlns:p14="http://schemas.microsoft.com/office/powerpoint/2010/main" val="3551985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a:p>
        </p:txBody>
      </p:sp>
      <p:sp>
        <p:nvSpPr>
          <p:cNvPr id="324" name="Shape 324"/>
          <p:cNvSpPr>
            <a:spLocks noGrp="1"/>
          </p:cNvSpPr>
          <p:nvPr>
            <p:ph type="body" sz="quarter" idx="1"/>
          </p:nvPr>
        </p:nvSpPr>
        <p:spPr>
          <a:prstGeom prst="rect">
            <a:avLst/>
          </a:prstGeom>
        </p:spPr>
        <p:txBody>
          <a:bodyPr/>
          <a:lstStyle/>
          <a:p>
            <a:pPr rtl="0"/>
            <a:r>
              <a:rPr lang="en" sz="1200" b="1" i="1" kern="1200">
                <a:solidFill>
                  <a:schemeClr val="tx1"/>
                </a:solidFill>
                <a:effectLst/>
                <a:latin typeface="+mj-lt"/>
                <a:ea typeface="+mj-ea"/>
                <a:cs typeface="+mj-cs"/>
                <a:sym typeface="Source Sans Pro Regular"/>
              </a:rPr>
              <a:t>Research ethics in international epidemic response</a:t>
            </a:r>
          </a:p>
          <a:p>
            <a:pPr rtl="0"/>
            <a:r>
              <a:rPr lang="fr"/>
              <a:t>https://www.who.int/publications/i/item/WHO_HSE_GIP_ITP_10.1</a:t>
            </a:r>
          </a:p>
          <a:p>
            <a:pPr rtl="0"/>
            <a:r>
              <a:rPr lang="fr" u="none"/>
              <a:t>Page</a:t>
            </a:r>
            <a:r>
              <a:rPr lang="fr"/>
              <a:t> 4</a:t>
            </a:r>
          </a:p>
          <a:p>
            <a:pPr lvl="0" rtl="0"/>
            <a:endParaRPr lang="en-US" sz="1200" kern="1200">
              <a:solidFill>
                <a:schemeClr val="tx1"/>
              </a:solidFill>
              <a:effectLst/>
              <a:latin typeface="+mj-lt"/>
              <a:ea typeface="+mj-ea"/>
              <a:cs typeface="+mj-cs"/>
              <a:sym typeface="Source Sans Pro Regular"/>
            </a:endParaRPr>
          </a:p>
          <a:p>
            <a:pPr lvl="0" rtl="0"/>
            <a:r>
              <a:rPr lang="en" sz="1200" i="1" kern="1200">
                <a:solidFill>
                  <a:schemeClr val="tx1"/>
                </a:solidFill>
                <a:effectLst/>
                <a:latin typeface="+mj-lt"/>
                <a:ea typeface="+mj-ea"/>
                <a:cs typeface="+mj-cs"/>
                <a:sym typeface="Source Sans Pro Regular"/>
              </a:rPr>
              <a:t>Considérations éthiques dans l’élaboration des mesures de santé publique face à une pandémie de grippe</a:t>
            </a:r>
            <a:endParaRPr lang="fr-FR" sz="1200"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3"/>
              </a:rPr>
              <a:t>https://apps.who.int/iris/handle/10665/70163</a:t>
            </a:r>
            <a:endParaRPr lang="fr-FR"/>
          </a:p>
        </p:txBody>
      </p:sp>
    </p:spTree>
    <p:extLst>
      <p:ext uri="{BB962C8B-B14F-4D97-AF65-F5344CB8AC3E}">
        <p14:creationId xmlns:p14="http://schemas.microsoft.com/office/powerpoint/2010/main" val="1527280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noRot="1" noChangeAspect="1"/>
          </p:cNvSpPr>
          <p:nvPr>
            <p:ph type="sldImg"/>
          </p:nvPr>
        </p:nvSpPr>
        <p:spPr>
          <a:xfrm>
            <a:off x="381000" y="685800"/>
            <a:ext cx="6096000" cy="3429000"/>
          </a:xfrm>
          <a:prstGeom prst="rect">
            <a:avLst/>
          </a:prstGeom>
        </p:spPr>
        <p:txBody>
          <a:bodyPr/>
          <a:lstStyle/>
          <a:p>
            <a:endParaRPr/>
          </a:p>
        </p:txBody>
      </p:sp>
      <p:sp>
        <p:nvSpPr>
          <p:cNvPr id="330" name="Shape 330"/>
          <p:cNvSpPr>
            <a:spLocks noGrp="1"/>
          </p:cNvSpPr>
          <p:nvPr>
            <p:ph type="body" sz="quarter" idx="1"/>
          </p:nvPr>
        </p:nvSpPr>
        <p:spPr>
          <a:prstGeom prst="rect">
            <a:avLst/>
          </a:prstGeom>
        </p:spPr>
        <p:txBody>
          <a:bodyPr/>
          <a:lstStyle/>
          <a:p>
            <a:pPr rtl="0"/>
            <a:r>
              <a:rPr lang="en" sz="1200" i="1" u="none" strike="noStrike" kern="1200">
                <a:solidFill>
                  <a:schemeClr val="tx1"/>
                </a:solidFill>
                <a:effectLst/>
                <a:latin typeface="+mj-lt"/>
                <a:ea typeface="+mj-ea"/>
                <a:cs typeface="+mj-cs"/>
                <a:sym typeface="Source Sans Pro Regular"/>
                <a:hlinkClick r:id="rId3"/>
              </a:rPr>
              <a:t>Emergency Ethics:</a:t>
            </a:r>
            <a:r>
              <a:rPr lang="en" sz="1200" u="none" strike="noStrike" kern="1200">
                <a:solidFill>
                  <a:schemeClr val="tx1"/>
                </a:solidFill>
                <a:effectLst/>
                <a:latin typeface="+mj-lt"/>
                <a:ea typeface="+mj-ea"/>
                <a:cs typeface="+mj-cs"/>
                <a:sym typeface="Source Sans Pro Regular"/>
                <a:hlinkClick r:id="rId3"/>
              </a:rPr>
              <a:t> </a:t>
            </a:r>
            <a:r>
              <a:rPr lang="en" sz="1200" i="1" u="none" strike="noStrike" kern="1200">
                <a:solidFill>
                  <a:schemeClr val="tx1"/>
                </a:solidFill>
                <a:effectLst/>
                <a:latin typeface="+mj-lt"/>
                <a:ea typeface="+mj-ea"/>
                <a:cs typeface="+mj-cs"/>
                <a:sym typeface="Source Sans Pro Regular"/>
                <a:hlinkClick r:id="rId3"/>
              </a:rPr>
              <a:t>Public Health Preparedness and Response/Ethical Aspects of Public Health Emergency Preparedness and Response</a:t>
            </a:r>
            <a:r>
              <a:rPr lang="fr" sz="1200" kern="1200">
                <a:solidFill>
                  <a:schemeClr val="tx1"/>
                </a:solidFill>
                <a:effectLst/>
                <a:latin typeface="+mj-lt"/>
                <a:ea typeface="+mj-ea"/>
                <a:cs typeface="+mj-cs"/>
                <a:sym typeface="Source Sans Pro Regular"/>
              </a:rPr>
              <a:t> </a:t>
            </a:r>
            <a:r>
              <a:rPr lang="fr" sz="1200" u="sng" kern="1200">
                <a:solidFill>
                  <a:schemeClr val="tx1"/>
                </a:solidFill>
                <a:effectLst/>
                <a:latin typeface="+mj-lt"/>
                <a:ea typeface="+mj-ea"/>
                <a:cs typeface="+mj-cs"/>
                <a:sym typeface="Source Sans Pro Regular"/>
                <a:hlinkClick r:id="rId4"/>
              </a:rPr>
              <a:t>https://oxfordmedicine.com/view/10.1093/med/9780190270742.001.0001/med-9780190270742-chapter-2</a:t>
            </a:r>
            <a:endParaRPr lang="fr-FR"/>
          </a:p>
        </p:txBody>
      </p:sp>
    </p:spTree>
    <p:extLst>
      <p:ext uri="{BB962C8B-B14F-4D97-AF65-F5344CB8AC3E}">
        <p14:creationId xmlns:p14="http://schemas.microsoft.com/office/powerpoint/2010/main" val="474095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noRot="1" noChangeAspect="1"/>
          </p:cNvSpPr>
          <p:nvPr>
            <p:ph type="sldImg"/>
          </p:nvPr>
        </p:nvSpPr>
        <p:spPr>
          <a:xfrm>
            <a:off x="381000" y="685800"/>
            <a:ext cx="6096000" cy="3429000"/>
          </a:xfrm>
          <a:prstGeom prst="rect">
            <a:avLst/>
          </a:prstGeom>
        </p:spPr>
        <p:txBody>
          <a:bodyPr/>
          <a:lstStyle/>
          <a:p>
            <a:endParaRPr/>
          </a:p>
        </p:txBody>
      </p:sp>
      <p:sp>
        <p:nvSpPr>
          <p:cNvPr id="330" name="Shape 330"/>
          <p:cNvSpPr>
            <a:spLocks noGrp="1"/>
          </p:cNvSpPr>
          <p:nvPr>
            <p:ph type="body" sz="quarter" idx="1"/>
          </p:nvPr>
        </p:nvSpPr>
        <p:spPr>
          <a:prstGeom prst="rect">
            <a:avLst/>
          </a:prstGeom>
        </p:spPr>
        <p:txBody>
          <a:bodyPr/>
          <a:lstStyle/>
          <a:p>
            <a:pPr rtl="0"/>
            <a:r>
              <a:rPr lang="en" sz="1200" i="1" u="none" strike="noStrike" kern="1200">
                <a:solidFill>
                  <a:schemeClr val="tx1"/>
                </a:solidFill>
                <a:effectLst/>
                <a:latin typeface="+mj-lt"/>
                <a:ea typeface="+mj-ea"/>
                <a:cs typeface="+mj-cs"/>
                <a:sym typeface="Source Sans Pro Regular"/>
                <a:hlinkClick r:id="rId3"/>
              </a:rPr>
              <a:t>Emergency Ethics:</a:t>
            </a:r>
            <a:r>
              <a:rPr lang="en" sz="1200" u="none" strike="noStrike" kern="1200">
                <a:solidFill>
                  <a:schemeClr val="tx1"/>
                </a:solidFill>
                <a:effectLst/>
                <a:latin typeface="+mj-lt"/>
                <a:ea typeface="+mj-ea"/>
                <a:cs typeface="+mj-cs"/>
                <a:sym typeface="Source Sans Pro Regular"/>
                <a:hlinkClick r:id="rId3"/>
              </a:rPr>
              <a:t> </a:t>
            </a:r>
            <a:r>
              <a:rPr lang="en" sz="1200" i="1" u="none" strike="noStrike" kern="1200">
                <a:solidFill>
                  <a:schemeClr val="tx1"/>
                </a:solidFill>
                <a:effectLst/>
                <a:latin typeface="+mj-lt"/>
                <a:ea typeface="+mj-ea"/>
                <a:cs typeface="+mj-cs"/>
                <a:sym typeface="Source Sans Pro Regular"/>
                <a:hlinkClick r:id="rId3"/>
              </a:rPr>
              <a:t>Public Health Preparedness and Response/Ethical Aspects of Public Health Emergency Preparedness and Response</a:t>
            </a:r>
            <a:r>
              <a:rPr lang="fr" sz="1200" kern="1200">
                <a:solidFill>
                  <a:schemeClr val="tx1"/>
                </a:solidFill>
                <a:effectLst/>
                <a:latin typeface="+mj-lt"/>
                <a:ea typeface="+mj-ea"/>
                <a:cs typeface="+mj-cs"/>
                <a:sym typeface="Source Sans Pro Regular"/>
              </a:rPr>
              <a:t> </a:t>
            </a:r>
            <a:r>
              <a:rPr lang="fr" sz="1200" u="sng" kern="1200">
                <a:solidFill>
                  <a:schemeClr val="tx1"/>
                </a:solidFill>
                <a:effectLst/>
                <a:latin typeface="+mj-lt"/>
                <a:ea typeface="+mj-ea"/>
                <a:cs typeface="+mj-cs"/>
                <a:sym typeface="Source Sans Pro Regular"/>
                <a:hlinkClick r:id="rId4"/>
              </a:rPr>
              <a:t>https://oxfordmedicine.com/view/10.1093/med/9780190270742.001.0001/med-9780190270742-chapter-2</a:t>
            </a:r>
            <a:endParaRPr lang="fr-FR"/>
          </a:p>
        </p:txBody>
      </p:sp>
    </p:spTree>
    <p:extLst>
      <p:ext uri="{BB962C8B-B14F-4D97-AF65-F5344CB8AC3E}">
        <p14:creationId xmlns:p14="http://schemas.microsoft.com/office/powerpoint/2010/main" val="468201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hape 336"/>
          <p:cNvSpPr>
            <a:spLocks noGrp="1" noRot="1" noChangeAspect="1"/>
          </p:cNvSpPr>
          <p:nvPr>
            <p:ph type="sldImg"/>
          </p:nvPr>
        </p:nvSpPr>
        <p:spPr>
          <a:xfrm>
            <a:off x="381000" y="685800"/>
            <a:ext cx="6096000" cy="3429000"/>
          </a:xfrm>
          <a:prstGeom prst="rect">
            <a:avLst/>
          </a:prstGeom>
        </p:spPr>
        <p:txBody>
          <a:bodyPr/>
          <a:lstStyle/>
          <a:p>
            <a:endParaRPr/>
          </a:p>
        </p:txBody>
      </p:sp>
      <p:sp>
        <p:nvSpPr>
          <p:cNvPr id="337" name="Shape 337"/>
          <p:cNvSpPr>
            <a:spLocks noGrp="1"/>
          </p:cNvSpPr>
          <p:nvPr>
            <p:ph type="body" sz="quarter" idx="1"/>
          </p:nvPr>
        </p:nvSpPr>
        <p:spPr>
          <a:prstGeom prst="rect">
            <a:avLst/>
          </a:prstGeom>
        </p:spPr>
        <p:txBody>
          <a:bodyPr/>
          <a:lstStyle/>
          <a:p>
            <a:pPr lvl="0" rtl="0"/>
            <a:r>
              <a:rPr lang="fr" sz="1200" u="none" strike="noStrike" kern="1200">
                <a:solidFill>
                  <a:schemeClr val="tx1"/>
                </a:solidFill>
                <a:effectLst/>
                <a:latin typeface="+mj-lt"/>
                <a:ea typeface="+mj-ea"/>
                <a:cs typeface="+mj-cs"/>
                <a:sym typeface="Source Sans Pro Regular"/>
              </a:rPr>
              <a:t>1. </a:t>
            </a:r>
            <a:r>
              <a:rPr lang="en" sz="1200" i="1" u="none" strike="noStrike" kern="1200">
                <a:solidFill>
                  <a:schemeClr val="tx1"/>
                </a:solidFill>
                <a:effectLst/>
                <a:latin typeface="+mj-lt"/>
                <a:ea typeface="+mj-ea"/>
                <a:cs typeface="+mj-cs"/>
                <a:sym typeface="Source Sans Pro Regular"/>
              </a:rPr>
              <a:t>Global Health Ethics. Key issues</a:t>
            </a:r>
            <a:endParaRPr lang="fr-FR" sz="1200" u="none" strike="noStrike"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3"/>
              </a:rPr>
              <a:t>https://apps.who.int/iris/bitstream/handle/10665/164576/9789240694033_eng.pdf</a:t>
            </a:r>
            <a:endParaRPr lang="fr-FR" sz="1200" kern="1200">
              <a:solidFill>
                <a:schemeClr val="tx1"/>
              </a:solidFill>
              <a:effectLst/>
              <a:latin typeface="+mj-lt"/>
              <a:ea typeface="+mj-ea"/>
              <a:cs typeface="+mj-cs"/>
              <a:sym typeface="Source Sans Pro Regular"/>
            </a:endParaRPr>
          </a:p>
          <a:p>
            <a:pPr rtl="0"/>
            <a:endParaRPr lang="en-US" sz="1200" kern="1200">
              <a:solidFill>
                <a:schemeClr val="tx1"/>
              </a:solidFill>
              <a:effectLst/>
              <a:latin typeface="+mj-lt"/>
              <a:ea typeface="+mj-ea"/>
              <a:cs typeface="+mj-cs"/>
              <a:sym typeface="Source Sans Pro Regular"/>
            </a:endParaRPr>
          </a:p>
          <a:p>
            <a:pPr lvl="0" rtl="0"/>
            <a:r>
              <a:rPr lang="en" sz="1200" i="1" u="none" strike="noStrike" kern="1200">
                <a:solidFill>
                  <a:schemeClr val="tx1"/>
                </a:solidFill>
                <a:effectLst/>
                <a:latin typeface="+mj-lt"/>
                <a:ea typeface="+mj-ea"/>
                <a:cs typeface="+mj-cs"/>
                <a:sym typeface="Source Sans Pro Regular"/>
                <a:hlinkClick r:id="rId4"/>
              </a:rPr>
              <a:t>Emergency Ethics:</a:t>
            </a:r>
            <a:r>
              <a:rPr lang="en" sz="1200" u="none" strike="noStrike" kern="1200">
                <a:solidFill>
                  <a:schemeClr val="tx1"/>
                </a:solidFill>
                <a:effectLst/>
                <a:latin typeface="+mj-lt"/>
                <a:ea typeface="+mj-ea"/>
                <a:cs typeface="+mj-cs"/>
                <a:sym typeface="Source Sans Pro Regular"/>
                <a:hlinkClick r:id="rId4"/>
              </a:rPr>
              <a:t> </a:t>
            </a:r>
            <a:r>
              <a:rPr lang="en" sz="1200" i="1" u="none" strike="noStrike" kern="1200">
                <a:solidFill>
                  <a:schemeClr val="tx1"/>
                </a:solidFill>
                <a:effectLst/>
                <a:latin typeface="+mj-lt"/>
                <a:ea typeface="+mj-ea"/>
                <a:cs typeface="+mj-cs"/>
                <a:sym typeface="Source Sans Pro Regular"/>
                <a:hlinkClick r:id="rId4"/>
              </a:rPr>
              <a:t>Public Health Preparedness and Response/Ethical Aspects of Public Health Emergency Preparedness and Response</a:t>
            </a:r>
            <a:r>
              <a:rPr lang="fr" sz="1200" kern="1200">
                <a:solidFill>
                  <a:schemeClr val="tx1"/>
                </a:solidFill>
                <a:effectLst/>
                <a:latin typeface="+mj-lt"/>
                <a:ea typeface="+mj-ea"/>
                <a:cs typeface="+mj-cs"/>
                <a:sym typeface="Source Sans Pro Regular"/>
              </a:rPr>
              <a:t> </a:t>
            </a:r>
            <a:r>
              <a:rPr lang="fr" sz="1200" u="sng" kern="1200">
                <a:solidFill>
                  <a:schemeClr val="tx1"/>
                </a:solidFill>
                <a:effectLst/>
                <a:latin typeface="+mj-lt"/>
                <a:ea typeface="+mj-ea"/>
                <a:cs typeface="+mj-cs"/>
                <a:sym typeface="Source Sans Pro Regular"/>
                <a:hlinkClick r:id="rId5"/>
              </a:rPr>
              <a:t>https://oxfordmedicine.com/view/10.1093/med/9780190270742.001.0001/med-9780190270742-chapter-2</a:t>
            </a:r>
            <a:endParaRPr lang="en-US" sz="1200" u="sng" kern="1200">
              <a:solidFill>
                <a:schemeClr val="tx1"/>
              </a:solidFill>
              <a:effectLst/>
              <a:latin typeface="+mj-lt"/>
              <a:ea typeface="+mj-ea"/>
              <a:cs typeface="+mj-cs"/>
              <a:sym typeface="Source Sans Pro Regular"/>
            </a:endParaRPr>
          </a:p>
          <a:p>
            <a:pPr lvl="0" rtl="0"/>
            <a:endParaRPr lang="en-US" sz="1200" u="sng" kern="1200">
              <a:solidFill>
                <a:schemeClr val="tx1"/>
              </a:solidFill>
              <a:effectLst/>
              <a:latin typeface="+mj-lt"/>
              <a:ea typeface="+mj-ea"/>
              <a:cs typeface="+mj-cs"/>
              <a:sym typeface="Source Sans Pro Regular"/>
            </a:endParaRPr>
          </a:p>
          <a:p>
            <a:pPr lvl="0" rtl="0"/>
            <a:r>
              <a:rPr lang="en" sz="1200" i="1" kern="1200">
                <a:solidFill>
                  <a:schemeClr val="tx1"/>
                </a:solidFill>
                <a:effectLst/>
                <a:latin typeface="+mj-lt"/>
                <a:ea typeface="+mj-ea"/>
                <a:cs typeface="+mj-cs"/>
                <a:sym typeface="Source Sans Pro Regular"/>
              </a:rPr>
              <a:t>Considérations éthiques dans l’élaboration des mesures de santé publique face à une pandémie de grippe</a:t>
            </a:r>
            <a:endParaRPr lang="fr-FR" sz="1200"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6"/>
              </a:rPr>
              <a:t>https://apps.who.int/iris/bitstream/handle/10665/70163/WHO_CDS_EPR_GIP_2007.2_fre.pdf?sequence=1&amp;isAllowed=y</a:t>
            </a:r>
            <a:endParaRPr lang="fr-FR" sz="1200" kern="1200">
              <a:solidFill>
                <a:schemeClr val="tx1"/>
              </a:solidFill>
              <a:effectLst/>
              <a:latin typeface="+mj-lt"/>
              <a:ea typeface="+mj-ea"/>
              <a:cs typeface="+mj-cs"/>
              <a:sym typeface="Source Sans Pro Regular"/>
            </a:endParaRPr>
          </a:p>
          <a:p>
            <a:pPr lvl="0" rtl="0"/>
            <a:endParaRPr lang="fr-FR" sz="1200" kern="1200">
              <a:solidFill>
                <a:schemeClr val="tx1"/>
              </a:solidFill>
              <a:effectLst/>
              <a:latin typeface="+mj-lt"/>
              <a:ea typeface="+mj-ea"/>
              <a:cs typeface="+mj-cs"/>
              <a:sym typeface="Source Sans Pro Regular"/>
            </a:endParaRPr>
          </a:p>
          <a:p>
            <a:pPr rtl="0"/>
            <a:endParaRPr lang="fr-FR"/>
          </a:p>
        </p:txBody>
      </p:sp>
    </p:spTree>
    <p:extLst>
      <p:ext uri="{BB962C8B-B14F-4D97-AF65-F5344CB8AC3E}">
        <p14:creationId xmlns:p14="http://schemas.microsoft.com/office/powerpoint/2010/main" val="879352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hape 336"/>
          <p:cNvSpPr>
            <a:spLocks noGrp="1" noRot="1" noChangeAspect="1"/>
          </p:cNvSpPr>
          <p:nvPr>
            <p:ph type="sldImg"/>
          </p:nvPr>
        </p:nvSpPr>
        <p:spPr>
          <a:xfrm>
            <a:off x="381000" y="685800"/>
            <a:ext cx="6096000" cy="3429000"/>
          </a:xfrm>
          <a:prstGeom prst="rect">
            <a:avLst/>
          </a:prstGeom>
        </p:spPr>
        <p:txBody>
          <a:bodyPr/>
          <a:lstStyle/>
          <a:p>
            <a:endParaRPr/>
          </a:p>
        </p:txBody>
      </p:sp>
      <p:sp>
        <p:nvSpPr>
          <p:cNvPr id="337" name="Shape 337"/>
          <p:cNvSpPr>
            <a:spLocks noGrp="1"/>
          </p:cNvSpPr>
          <p:nvPr>
            <p:ph type="body" sz="quarter" idx="1"/>
          </p:nvPr>
        </p:nvSpPr>
        <p:spPr>
          <a:prstGeom prst="rect">
            <a:avLst/>
          </a:prstGeom>
        </p:spPr>
        <p:txBody>
          <a:bodyPr/>
          <a:lstStyle/>
          <a:p>
            <a:pPr lvl="0" rtl="0"/>
            <a:r>
              <a:rPr lang="fr" sz="1200" u="none" strike="noStrike" kern="1200">
                <a:solidFill>
                  <a:schemeClr val="tx1"/>
                </a:solidFill>
                <a:effectLst/>
                <a:latin typeface="+mj-lt"/>
                <a:ea typeface="+mj-ea"/>
                <a:cs typeface="+mj-cs"/>
                <a:sym typeface="Source Sans Pro Regular"/>
              </a:rPr>
              <a:t>1. </a:t>
            </a:r>
            <a:r>
              <a:rPr lang="en" sz="1200" i="1" u="none" strike="noStrike" kern="1200">
                <a:solidFill>
                  <a:schemeClr val="tx1"/>
                </a:solidFill>
                <a:effectLst/>
                <a:latin typeface="+mj-lt"/>
                <a:ea typeface="+mj-ea"/>
                <a:cs typeface="+mj-cs"/>
                <a:sym typeface="Source Sans Pro Regular"/>
              </a:rPr>
              <a:t>Global Health Ethics. Key issues</a:t>
            </a:r>
            <a:endParaRPr lang="fr-FR" sz="1200" u="none" strike="noStrike"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3"/>
              </a:rPr>
              <a:t>https://apps.who.int/iris/bitstream/handle/10665/164576/9789240694033_eng.pdf</a:t>
            </a:r>
            <a:endParaRPr lang="fr-FR" sz="1200" kern="1200">
              <a:solidFill>
                <a:schemeClr val="tx1"/>
              </a:solidFill>
              <a:effectLst/>
              <a:latin typeface="+mj-lt"/>
              <a:ea typeface="+mj-ea"/>
              <a:cs typeface="+mj-cs"/>
              <a:sym typeface="Source Sans Pro Regular"/>
            </a:endParaRPr>
          </a:p>
          <a:p>
            <a:pPr rtl="0"/>
            <a:endParaRPr lang="en-US" sz="1200" kern="1200">
              <a:solidFill>
                <a:schemeClr val="tx1"/>
              </a:solidFill>
              <a:effectLst/>
              <a:latin typeface="+mj-lt"/>
              <a:ea typeface="+mj-ea"/>
              <a:cs typeface="+mj-cs"/>
              <a:sym typeface="Source Sans Pro Regular"/>
            </a:endParaRPr>
          </a:p>
          <a:p>
            <a:pPr lvl="0" rtl="0"/>
            <a:r>
              <a:rPr lang="en" sz="1200" i="1" u="none" strike="noStrike" kern="1200">
                <a:solidFill>
                  <a:schemeClr val="tx1"/>
                </a:solidFill>
                <a:effectLst/>
                <a:latin typeface="+mj-lt"/>
                <a:ea typeface="+mj-ea"/>
                <a:cs typeface="+mj-cs"/>
                <a:sym typeface="Source Sans Pro Regular"/>
                <a:hlinkClick r:id="rId4"/>
              </a:rPr>
              <a:t>Emergency Ethics:</a:t>
            </a:r>
            <a:r>
              <a:rPr lang="en" sz="1200" u="none" strike="noStrike" kern="1200">
                <a:solidFill>
                  <a:schemeClr val="tx1"/>
                </a:solidFill>
                <a:effectLst/>
                <a:latin typeface="+mj-lt"/>
                <a:ea typeface="+mj-ea"/>
                <a:cs typeface="+mj-cs"/>
                <a:sym typeface="Source Sans Pro Regular"/>
                <a:hlinkClick r:id="rId4"/>
              </a:rPr>
              <a:t> </a:t>
            </a:r>
            <a:r>
              <a:rPr lang="en" sz="1200" i="1" u="none" strike="noStrike" kern="1200">
                <a:solidFill>
                  <a:schemeClr val="tx1"/>
                </a:solidFill>
                <a:effectLst/>
                <a:latin typeface="+mj-lt"/>
                <a:ea typeface="+mj-ea"/>
                <a:cs typeface="+mj-cs"/>
                <a:sym typeface="Source Sans Pro Regular"/>
                <a:hlinkClick r:id="rId4"/>
              </a:rPr>
              <a:t>Public Health Preparedness and Response/Ethical Aspects of Public Health Emergency Preparedness and Response</a:t>
            </a:r>
            <a:r>
              <a:rPr lang="fr" sz="1200" kern="1200">
                <a:solidFill>
                  <a:schemeClr val="tx1"/>
                </a:solidFill>
                <a:effectLst/>
                <a:latin typeface="+mj-lt"/>
                <a:ea typeface="+mj-ea"/>
                <a:cs typeface="+mj-cs"/>
                <a:sym typeface="Source Sans Pro Regular"/>
              </a:rPr>
              <a:t> </a:t>
            </a:r>
            <a:r>
              <a:rPr lang="fr" sz="1200" u="sng" kern="1200">
                <a:solidFill>
                  <a:schemeClr val="tx1"/>
                </a:solidFill>
                <a:effectLst/>
                <a:latin typeface="+mj-lt"/>
                <a:ea typeface="+mj-ea"/>
                <a:cs typeface="+mj-cs"/>
                <a:sym typeface="Source Sans Pro Regular"/>
                <a:hlinkClick r:id="rId5"/>
              </a:rPr>
              <a:t>https://oxfordmedicine.com/view/10.1093/med/9780190270742.001.0001/med-9780190270742-chapter-2</a:t>
            </a:r>
            <a:endParaRPr lang="en-US" sz="1200" u="sng" kern="1200">
              <a:solidFill>
                <a:schemeClr val="tx1"/>
              </a:solidFill>
              <a:effectLst/>
              <a:latin typeface="+mj-lt"/>
              <a:ea typeface="+mj-ea"/>
              <a:cs typeface="+mj-cs"/>
              <a:sym typeface="Source Sans Pro Regular"/>
            </a:endParaRPr>
          </a:p>
          <a:p>
            <a:pPr lvl="0" rtl="0"/>
            <a:endParaRPr lang="en-US" sz="1200" u="sng" kern="1200">
              <a:solidFill>
                <a:schemeClr val="tx1"/>
              </a:solidFill>
              <a:effectLst/>
              <a:latin typeface="+mj-lt"/>
              <a:ea typeface="+mj-ea"/>
              <a:cs typeface="+mj-cs"/>
              <a:sym typeface="Source Sans Pro Regular"/>
            </a:endParaRPr>
          </a:p>
          <a:p>
            <a:pPr lvl="0" rtl="0"/>
            <a:r>
              <a:rPr lang="en" sz="1200" i="1" kern="1200">
                <a:solidFill>
                  <a:schemeClr val="tx1"/>
                </a:solidFill>
                <a:effectLst/>
                <a:latin typeface="+mj-lt"/>
                <a:ea typeface="+mj-ea"/>
                <a:cs typeface="+mj-cs"/>
                <a:sym typeface="Source Sans Pro Regular"/>
              </a:rPr>
              <a:t>Considérations éthiques dans l’élaboration des mesures de santé publique face à une pandémie de grippe</a:t>
            </a:r>
            <a:endParaRPr lang="fr-FR" sz="1200"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6"/>
              </a:rPr>
              <a:t>https://apps.who.int/iris/bitstream/handle/10665/70163/WHO_CDS_EPR_GIP_2007.2_fre.pdf?sequence=1&amp;isAllowed=y</a:t>
            </a:r>
            <a:endParaRPr lang="fr-FR" sz="1200" kern="1200">
              <a:solidFill>
                <a:schemeClr val="tx1"/>
              </a:solidFill>
              <a:effectLst/>
              <a:latin typeface="+mj-lt"/>
              <a:ea typeface="+mj-ea"/>
              <a:cs typeface="+mj-cs"/>
              <a:sym typeface="Source Sans Pro Regular"/>
            </a:endParaRPr>
          </a:p>
          <a:p>
            <a:pPr lvl="0" rtl="0"/>
            <a:endParaRPr lang="fr-FR" sz="1200" kern="1200">
              <a:solidFill>
                <a:schemeClr val="tx1"/>
              </a:solidFill>
              <a:effectLst/>
              <a:latin typeface="+mj-lt"/>
              <a:ea typeface="+mj-ea"/>
              <a:cs typeface="+mj-cs"/>
              <a:sym typeface="Source Sans Pro Regular"/>
            </a:endParaRPr>
          </a:p>
          <a:p>
            <a:pPr rtl="0"/>
            <a:endParaRPr lang="fr-FR"/>
          </a:p>
        </p:txBody>
      </p:sp>
    </p:spTree>
    <p:extLst>
      <p:ext uri="{BB962C8B-B14F-4D97-AF65-F5344CB8AC3E}">
        <p14:creationId xmlns:p14="http://schemas.microsoft.com/office/powerpoint/2010/main" val="3533615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noRot="1" noChangeAspect="1"/>
          </p:cNvSpPr>
          <p:nvPr>
            <p:ph type="sldImg"/>
          </p:nvPr>
        </p:nvSpPr>
        <p:spPr>
          <a:xfrm>
            <a:off x="381000" y="685800"/>
            <a:ext cx="6096000" cy="3429000"/>
          </a:xfrm>
          <a:prstGeom prst="rect">
            <a:avLst/>
          </a:prstGeom>
        </p:spPr>
        <p:txBody>
          <a:bodyPr/>
          <a:lstStyle/>
          <a:p>
            <a:endParaRPr/>
          </a:p>
        </p:txBody>
      </p:sp>
      <p:sp>
        <p:nvSpPr>
          <p:cNvPr id="346" name="Shape 346"/>
          <p:cNvSpPr>
            <a:spLocks noGrp="1"/>
          </p:cNvSpPr>
          <p:nvPr>
            <p:ph type="body" sz="quarter" idx="1"/>
          </p:nvPr>
        </p:nvSpPr>
        <p:spPr>
          <a:prstGeom prst="rect">
            <a:avLst/>
          </a:prstGeom>
        </p:spPr>
        <p:txBody>
          <a:bodyPr/>
          <a:lstStyle/>
          <a:p>
            <a:pPr lvl="0" rtl="0"/>
            <a:r>
              <a:rPr lang="en" sz="1200" i="1" kern="1200">
                <a:solidFill>
                  <a:srgbClr val="00B050"/>
                </a:solidFill>
                <a:effectLst/>
                <a:latin typeface="+mj-lt"/>
                <a:ea typeface="+mj-ea"/>
                <a:cs typeface="+mj-cs"/>
                <a:sym typeface="Source Sans Pro Regular"/>
              </a:rPr>
              <a:t>Orientations sur l’éthique en matière de prévention, de soins et de lutte contre la tuberculose</a:t>
            </a:r>
            <a:endParaRPr lang="fr-FR" sz="1200" kern="1200">
              <a:solidFill>
                <a:srgbClr val="00B050"/>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3"/>
              </a:rPr>
              <a:t>https://www.who.int/publications/i/item/9789241500531</a:t>
            </a:r>
            <a:endParaRPr lang="en-US" sz="1200" u="sng" kern="1200">
              <a:solidFill>
                <a:schemeClr val="tx1"/>
              </a:solidFill>
              <a:effectLst/>
              <a:latin typeface="+mj-lt"/>
              <a:ea typeface="+mj-ea"/>
              <a:cs typeface="+mj-cs"/>
              <a:sym typeface="Source Sans Pro Regular"/>
            </a:endParaRPr>
          </a:p>
          <a:p>
            <a:pPr rtl="0"/>
            <a:endParaRPr lang="en-US" sz="1200" u="sng" kern="1200">
              <a:solidFill>
                <a:schemeClr val="tx1"/>
              </a:solidFill>
              <a:effectLst/>
              <a:latin typeface="+mj-lt"/>
              <a:ea typeface="+mj-ea"/>
              <a:cs typeface="+mj-cs"/>
              <a:sym typeface="Source Sans Pro Regular"/>
            </a:endParaRPr>
          </a:p>
          <a:p>
            <a:pPr lvl="0" rtl="0"/>
            <a:r>
              <a:rPr lang="en" sz="1200" i="1" kern="1200">
                <a:solidFill>
                  <a:schemeClr val="tx1"/>
                </a:solidFill>
                <a:effectLst/>
                <a:latin typeface="+mj-lt"/>
                <a:ea typeface="+mj-ea"/>
                <a:cs typeface="+mj-cs"/>
                <a:sym typeface="Source Sans Pro Regular"/>
              </a:rPr>
              <a:t>Lignes directrices pour la gestion des questions éthiques lors des flambées de maladies infectieuses</a:t>
            </a:r>
            <a:endParaRPr lang="fr-FR" sz="1200" kern="1200">
              <a:solidFill>
                <a:schemeClr val="tx1"/>
              </a:solidFill>
              <a:effectLst/>
              <a:latin typeface="+mj-lt"/>
              <a:ea typeface="+mj-ea"/>
              <a:cs typeface="+mj-cs"/>
              <a:sym typeface="Source Sans Pro Regular"/>
            </a:endParaRPr>
          </a:p>
          <a:p>
            <a:pPr rtl="0"/>
            <a:r>
              <a:rPr lang="fr" sz="1200" u="sng" kern="1200">
                <a:solidFill>
                  <a:schemeClr val="tx1"/>
                </a:solidFill>
                <a:effectLst/>
                <a:latin typeface="+mj-lt"/>
                <a:ea typeface="+mj-ea"/>
                <a:cs typeface="+mj-cs"/>
                <a:sym typeface="Source Sans Pro Regular"/>
                <a:hlinkClick r:id="rId4"/>
              </a:rPr>
              <a:t>https://apps.who.int/iris/bitstream/handle/10665/275799/9789242549836-fre.pdf?sequence=1&amp;isAllowed=y</a:t>
            </a:r>
            <a:endParaRPr lang="en-US" sz="1200" u="sng" kern="1200">
              <a:solidFill>
                <a:schemeClr val="tx1"/>
              </a:solidFill>
              <a:effectLst/>
              <a:latin typeface="+mj-lt"/>
              <a:ea typeface="+mj-ea"/>
              <a:cs typeface="+mj-cs"/>
              <a:sym typeface="Source Sans Pro Regular"/>
            </a:endParaRPr>
          </a:p>
          <a:p>
            <a:pPr rtl="0"/>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fr">
                <a:latin typeface="Arial"/>
                <a:cs typeface="Arial"/>
              </a:rPr>
              <a:t>Il est essentiel que les droits et les obligations des intervenants de première ligne soient clairement définis pendant la période de planification préalable au déploiement.</a:t>
            </a:r>
          </a:p>
          <a:p>
            <a:pPr rtl="0"/>
            <a:endParaRPr lang="en-US"/>
          </a:p>
        </p:txBody>
      </p:sp>
    </p:spTree>
    <p:extLst>
      <p:ext uri="{BB962C8B-B14F-4D97-AF65-F5344CB8AC3E}">
        <p14:creationId xmlns:p14="http://schemas.microsoft.com/office/powerpoint/2010/main" val="21907667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4"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pic>
        <p:nvPicPr>
          <p:cNvPr id="25"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pic>
        <p:nvPicPr>
          <p:cNvPr id="2" name="Imag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3"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4"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5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A026172-8F6C-B67F-C275-AFBC696C8CA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50834" y="141409"/>
            <a:ext cx="832186" cy="746098"/>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7"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68"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 name="Slide Number">
            <a:extLst>
              <a:ext uri="{FF2B5EF4-FFF2-40B4-BE49-F238E27FC236}">
                <a16:creationId xmlns:a16="http://schemas.microsoft.com/office/drawing/2014/main" id="{8C6DC427-BE2E-7A44-37B5-DDAB7B45BC0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50834" y="141409"/>
            <a:ext cx="832186" cy="746098"/>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8"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79"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80"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81" name="Picture 3" descr="Picture 3"/>
          <p:cNvPicPr>
            <a:picLocks noChangeAspect="1"/>
          </p:cNvPicPr>
          <p:nvPr/>
        </p:nvPicPr>
        <p:blipFill>
          <a:blip r:embed="rId3"/>
          <a:stretch>
            <a:fillRect/>
          </a:stretch>
        </p:blipFill>
        <p:spPr>
          <a:xfrm>
            <a:off x="-9145" y="-18870"/>
            <a:ext cx="6535451" cy="660401"/>
          </a:xfrm>
          <a:prstGeom prst="rect">
            <a:avLst/>
          </a:prstGeom>
          <a:ln w="12700">
            <a:miter lim="400000"/>
          </a:ln>
        </p:spPr>
      </p:pic>
      <p:sp>
        <p:nvSpPr>
          <p:cNvPr id="182" name="TextBox 4"/>
          <p:cNvSpPr txBox="1"/>
          <p:nvPr/>
        </p:nvSpPr>
        <p:spPr>
          <a:xfrm>
            <a:off x="60743" y="12843"/>
            <a:ext cx="6035257"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Clause</a:t>
            </a:r>
            <a:r>
              <a:rPr lang="fr-FR" b="1" baseline="0"/>
              <a:t> de non-responsabilité</a:t>
            </a:r>
            <a:endParaRPr b="1"/>
          </a:p>
        </p:txBody>
      </p:sp>
      <p:sp>
        <p:nvSpPr>
          <p:cNvPr id="184"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901D544-F426-E229-5928-FCBF1ABCB2A3}"/>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0" y="19429"/>
            <a:ext cx="5351929" cy="655777"/>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5"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6"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97" name="Rectangle 2"/>
          <p:cNvSpPr txBox="1"/>
          <p:nvPr/>
        </p:nvSpPr>
        <p:spPr>
          <a:xfrm>
            <a:off x="74344" y="79551"/>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b="1"/>
              <a:t>O</a:t>
            </a:r>
            <a:r>
              <a:rPr b="1"/>
              <a:t>bjecti</a:t>
            </a:r>
            <a:r>
              <a:rPr lang="fr-FR" b="1"/>
              <a:t>f</a:t>
            </a:r>
            <a:r>
              <a:rPr b="1"/>
              <a:t>s</a:t>
            </a:r>
            <a:r>
              <a:rPr lang="fr-FR" b="1"/>
              <a:t> d’apprentissage</a:t>
            </a:r>
            <a:endParaRPr b="1"/>
          </a:p>
        </p:txBody>
      </p:sp>
      <p:sp>
        <p:nvSpPr>
          <p:cNvPr id="198"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393D3D7-9F7A-4BF5-20E5-25E1995E4C6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9"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10"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11"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A1D84B4-6213-F7A8-6749-F7C58DF90D8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0" y="0"/>
            <a:ext cx="6280169" cy="802548"/>
          </a:xfrm>
          <a:prstGeom prst="rect">
            <a:avLst/>
          </a:prstGeom>
          <a:ln w="12700">
            <a:miter lim="400000"/>
          </a:ln>
        </p:spPr>
      </p:pic>
      <p:sp>
        <p:nvSpPr>
          <p:cNvPr id="2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2"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3"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24" name="Outline"/>
          <p:cNvSpPr txBox="1">
            <a:spLocks noGrp="1"/>
          </p:cNvSpPr>
          <p:nvPr>
            <p:ph type="title" hasCustomPrompt="1"/>
          </p:nvPr>
        </p:nvSpPr>
        <p:spPr>
          <a:xfrm>
            <a:off x="195913" y="78217"/>
            <a:ext cx="3571876" cy="646113"/>
          </a:xfrm>
          <a:prstGeom prst="rect">
            <a:avLst/>
          </a:prstGeom>
          <a:ln>
            <a:noFill/>
          </a:ln>
        </p:spPr>
        <p:txBody>
          <a:bodyPr/>
          <a:lstStyle>
            <a:lvl1pPr>
              <a:defRPr b="1"/>
            </a:lvl1pPr>
          </a:lstStyle>
          <a:p>
            <a:r>
              <a:rPr lang="fr-FR"/>
              <a:t>Sommaire</a:t>
            </a:r>
            <a:endParaRPr/>
          </a:p>
        </p:txBody>
      </p:sp>
      <p:sp>
        <p:nvSpPr>
          <p:cNvPr id="22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8822BE8-4389-A3F3-5D1F-CB625D3582C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73631"/>
            <a:ext cx="10462045" cy="752327"/>
          </a:xfrm>
          <a:prstGeom prst="rect">
            <a:avLst/>
          </a:prstGeom>
          <a:ln w="12700">
            <a:miter lim="400000"/>
          </a:ln>
        </p:spPr>
      </p:pic>
      <p:sp>
        <p:nvSpPr>
          <p:cNvPr id="2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6"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37"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3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4A1C244-6938-1216-FEAB-EACB5248AB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3199" y="-59348"/>
            <a:ext cx="8222168" cy="1050718"/>
          </a:xfrm>
          <a:prstGeom prst="rect">
            <a:avLst/>
          </a:prstGeom>
          <a:ln w="12700">
            <a:miter lim="400000"/>
          </a:ln>
        </p:spPr>
      </p:pic>
      <p:sp>
        <p:nvSpPr>
          <p:cNvPr id="2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49"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50"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792119B-3072-8606-6DF5-06A0447E7CD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sp>
        <p:nvSpPr>
          <p:cNvPr id="2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1"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62"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63" name="Title Text"/>
          <p:cNvSpPr txBox="1">
            <a:spLocks noGrp="1"/>
          </p:cNvSpPr>
          <p:nvPr>
            <p:ph type="title"/>
          </p:nvPr>
        </p:nvSpPr>
        <p:spPr>
          <a:xfrm>
            <a:off x="220373" y="559152"/>
            <a:ext cx="4766298"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C6293EC7-3238-C947-1C2F-72E7CE1F609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9"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61D613D-465D-0663-6C5B-B55AC306615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2"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A1FBC585-588D-7621-3EDE-521B2004F01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68"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2C2FA02-B507-BB21-7817-8B2C67450F0E}"/>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2"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3"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84" name="TextBox 4"/>
          <p:cNvSpPr txBox="1"/>
          <p:nvPr/>
        </p:nvSpPr>
        <p:spPr>
          <a:xfrm>
            <a:off x="277955" y="60017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a:t>
            </a:r>
            <a:r>
              <a:rPr b="1" err="1"/>
              <a:t>essages</a:t>
            </a:r>
            <a:r>
              <a:rPr lang="fr-FR" b="1"/>
              <a:t> clés</a:t>
            </a:r>
            <a:endParaRPr b="1"/>
          </a:p>
        </p:txBody>
      </p:sp>
      <p:sp>
        <p:nvSpPr>
          <p:cNvPr id="85"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8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96AFA0C-B78B-AC2E-8E0D-2C88C07B83C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8"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99"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00"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1" name="TextBox 5"/>
          <p:cNvSpPr txBox="1"/>
          <p:nvPr/>
        </p:nvSpPr>
        <p:spPr>
          <a:xfrm>
            <a:off x="211161" y="474599"/>
            <a:ext cx="3673451"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a:t>
            </a:r>
            <a:r>
              <a:rPr lang="fr-FR" b="1"/>
              <a:t>é</a:t>
            </a:r>
            <a:r>
              <a:rPr b="1"/>
              <a:t>f</a:t>
            </a:r>
            <a:r>
              <a:rPr lang="fr-FR" b="1"/>
              <a:t>é</a:t>
            </a:r>
            <a:r>
              <a:rPr b="1" err="1"/>
              <a:t>rences</a:t>
            </a:r>
            <a:r>
              <a:rPr b="1"/>
              <a:t> </a:t>
            </a:r>
            <a:r>
              <a:rPr lang="fr-FR" b="1"/>
              <a:t>et lignes directrices</a:t>
            </a:r>
            <a:endParaRPr b="1"/>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37769DF-4C18-8338-030D-6B802223AB86}"/>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4"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15"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16"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17" name="TextBox 6"/>
          <p:cNvSpPr txBox="1"/>
          <p:nvPr/>
        </p:nvSpPr>
        <p:spPr>
          <a:xfrm>
            <a:off x="233132" y="946126"/>
            <a:ext cx="3218280"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a:t>
            </a:r>
            <a:r>
              <a:rPr lang="fr-FR" b="1"/>
              <a:t>utres sources de formation</a:t>
            </a:r>
            <a:endParaRPr b="1"/>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B3C3EEB-C194-0676-4525-2B95B7202EC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0"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1"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32"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33" name="TextBox 6"/>
          <p:cNvSpPr txBox="1"/>
          <p:nvPr/>
        </p:nvSpPr>
        <p:spPr>
          <a:xfrm>
            <a:off x="403460" y="668215"/>
            <a:ext cx="259075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3E1F46C-21F1-0405-8015-89EC62F654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509" y="97069"/>
            <a:ext cx="895455" cy="802822"/>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ubtitle 5"/>
          <p:cNvSpPr txBox="1"/>
          <p:nvPr/>
        </p:nvSpPr>
        <p:spPr>
          <a:xfrm>
            <a:off x="8061959" y="6490522"/>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 name="Subtitle 5"/>
          <p:cNvSpPr txBox="1"/>
          <p:nvPr/>
        </p:nvSpPr>
        <p:spPr>
          <a:xfrm>
            <a:off x="8061959" y="6636318"/>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a:extLst>
              <a:ext uri="{FF2B5EF4-FFF2-40B4-BE49-F238E27FC236}">
                <a16:creationId xmlns:a16="http://schemas.microsoft.com/office/drawing/2014/main" id="{8BD1E50B-4B10-645D-A031-94D3722E174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cdn.who.int/media/docs/default-source/ethics/information-on-policy-directive-on-protection-from-sexual-exploitation-and-sexual-abuse-.pdf?sfvrsn=8926f2fa_19&amp;download=true" TargetMode="External"/><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www.who.int/gender/documents/OMS_Ethics&amp;Safety10Aug07.pdf"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6.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8" Type="http://schemas.openxmlformats.org/officeDocument/2006/relationships/hyperlink" Target="https://www.who.int/about/ethics/code_of_ethics_full_version.pdf" TargetMode="External"/><Relationship Id="rId3" Type="http://schemas.openxmlformats.org/officeDocument/2006/relationships/hyperlink" Target="https://www.who.int/publications/i/item/9789241500531" TargetMode="External"/><Relationship Id="rId7" Type="http://schemas.openxmlformats.org/officeDocument/2006/relationships/hyperlink" Target="https://oxfordmedicine.com/view/10.1093/med/9780190270742.001.0001/med-9780190270742-chapter-2" TargetMode="External"/><Relationship Id="rId2" Type="http://schemas.openxmlformats.org/officeDocument/2006/relationships/hyperlink" Target="https://apps.who.int/iris/bitstream/handle/10665/250580/9789241549837-eng.pdf?sequence=1&amp;isAllowed=y" TargetMode="External"/><Relationship Id="rId1" Type="http://schemas.openxmlformats.org/officeDocument/2006/relationships/slideLayout" Target="../slideLayouts/slideLayout6.xml"/><Relationship Id="rId6" Type="http://schemas.openxmlformats.org/officeDocument/2006/relationships/hyperlink" Target="https://cdn.who.int/media/docs/default-source/ethics/information-on-policy-directive-on-protection-from-sexual-exploitation-and-sexual-abuse-.pdf?sfvrsn=8926f2fa_19&amp;download=true" TargetMode="External"/><Relationship Id="rId5" Type="http://schemas.openxmlformats.org/officeDocument/2006/relationships/hyperlink" Target="https://www.who.int/gender/documents/OMS_Ethics&amp;Safety10Aug07.pdf" TargetMode="External"/><Relationship Id="rId4" Type="http://schemas.openxmlformats.org/officeDocument/2006/relationships/hyperlink" Target="https://apps.who.int/iris/bitstream/handle/10665/164576/9789240694033_eng.pdf" TargetMode="External"/><Relationship Id="rId9" Type="http://schemas.openxmlformats.org/officeDocument/2006/relationships/hyperlink" Target="https://www.who.int/about/ethics/sexual-exploitation_abuse-prevention_response_policy.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phap.org/PHAP/Events/OEV2015/OEV150901.aspx?EventKey=OEV150901" TargetMode="External"/><Relationship Id="rId2" Type="http://schemas.openxmlformats.org/officeDocument/2006/relationships/hyperlink" Target="https://www.humanrightscareers.com/humanitarian-courses/" TargetMode="External"/><Relationship Id="rId1" Type="http://schemas.openxmlformats.org/officeDocument/2006/relationships/slideLayout" Target="../slideLayouts/slideLayout4.xml"/><Relationship Id="rId6" Type="http://schemas.openxmlformats.org/officeDocument/2006/relationships/hyperlink" Target="https://openwho.org/courses/stopSEAH" TargetMode="External"/><Relationship Id="rId5" Type="http://schemas.openxmlformats.org/officeDocument/2006/relationships/hyperlink" Target="https://openwho.org/courses/un-mandatory-course-psea" TargetMode="External"/><Relationship Id="rId4" Type="http://schemas.openxmlformats.org/officeDocument/2006/relationships/hyperlink" Target="https://openwho.org/courses/ready4response-niveau1-FR"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73" name="Title 2"/>
          <p:cNvSpPr txBox="1">
            <a:spLocks noGrp="1"/>
          </p:cNvSpPr>
          <p:nvPr>
            <p:ph type="title"/>
          </p:nvPr>
        </p:nvSpPr>
        <p:spPr>
          <a:xfrm>
            <a:off x="151146" y="1197486"/>
            <a:ext cx="5559407" cy="2912875"/>
          </a:xfrm>
          <a:prstGeom prst="rect">
            <a:avLst/>
          </a:prstGeom>
        </p:spPr>
        <p:txBody>
          <a:bodyPr lIns="45719" tIns="45720" rIns="45719" bIns="45720" anchor="ctr">
            <a:normAutofit/>
          </a:bodyPr>
          <a:lstStyle/>
          <a:p>
            <a:r>
              <a:rPr lang="fr" b="1"/>
              <a:t>Ethique, prévention et lutte contre l’exploitation, les abus et le harcèlement sexuels dans la préparation et la riposte aux situations d’urgence</a:t>
            </a:r>
            <a:endParaRPr b="1"/>
          </a:p>
        </p:txBody>
      </p:sp>
      <p:sp>
        <p:nvSpPr>
          <p:cNvPr id="274" name="TextBox 4"/>
          <p:cNvSpPr txBox="1"/>
          <p:nvPr/>
        </p:nvSpPr>
        <p:spPr>
          <a:xfrm>
            <a:off x="242587" y="551155"/>
            <a:ext cx="6057901"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a:t>A7.1a</a:t>
            </a:r>
          </a:p>
        </p:txBody>
      </p:sp>
      <p:sp>
        <p:nvSpPr>
          <p:cNvPr id="275" name="TextBox 1"/>
          <p:cNvSpPr txBox="1"/>
          <p:nvPr/>
        </p:nvSpPr>
        <p:spPr>
          <a:xfrm>
            <a:off x="242587" y="4223346"/>
            <a:ext cx="2333564"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lang="fr-FR"/>
              <a:t>Nom de l’orateur</a:t>
            </a: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10</a:t>
            </a:fld>
            <a:endParaRPr/>
          </a:p>
        </p:txBody>
      </p:sp>
      <p:sp>
        <p:nvSpPr>
          <p:cNvPr id="333" name="Titre 1"/>
          <p:cNvSpPr txBox="1">
            <a:spLocks noGrp="1"/>
          </p:cNvSpPr>
          <p:nvPr>
            <p:ph type="title"/>
          </p:nvPr>
        </p:nvSpPr>
        <p:spPr>
          <a:xfrm>
            <a:off x="279908" y="-309664"/>
            <a:ext cx="10058401" cy="2339613"/>
          </a:xfrm>
          <a:prstGeom prst="rect">
            <a:avLst/>
          </a:prstGeom>
        </p:spPr>
        <p:txBody>
          <a:bodyPr/>
          <a:lstStyle/>
          <a:p>
            <a:pPr>
              <a:defRPr sz="2800">
                <a:solidFill>
                  <a:srgbClr val="C00000"/>
                </a:solidFill>
              </a:defRPr>
            </a:pPr>
            <a:r>
              <a:rPr lang="fr" sz="2800" b="1">
                <a:solidFill>
                  <a:srgbClr val="002060"/>
                </a:solidFill>
              </a:rPr>
              <a:t>Comment faire pour que les mesures de surveillance, d’isolement, de quarantaine et autres soient mises en œuvre dans le respect des normes éthiques ? </a:t>
            </a:r>
            <a:br>
              <a:rPr lang="en-US" sz="2800" b="1">
                <a:solidFill>
                  <a:srgbClr val="002060"/>
                </a:solidFill>
              </a:rPr>
            </a:br>
            <a:endParaRPr sz="2800" b="1">
              <a:solidFill>
                <a:srgbClr val="002060"/>
              </a:solidFill>
            </a:endParaRPr>
          </a:p>
        </p:txBody>
      </p:sp>
      <p:sp>
        <p:nvSpPr>
          <p:cNvPr id="334" name="Espace réservé du contenu 2"/>
          <p:cNvSpPr txBox="1">
            <a:spLocks noGrp="1"/>
          </p:cNvSpPr>
          <p:nvPr>
            <p:ph type="body" idx="4294967295"/>
          </p:nvPr>
        </p:nvSpPr>
        <p:spPr>
          <a:xfrm>
            <a:off x="605790" y="1365483"/>
            <a:ext cx="11109132" cy="5279681"/>
          </a:xfrm>
          <a:prstGeom prst="rect">
            <a:avLst/>
          </a:prstGeom>
        </p:spPr>
        <p:txBody>
          <a:bodyPr>
            <a:normAutofit/>
          </a:bodyPr>
          <a:lstStyle/>
          <a:p>
            <a:pPr marL="254000" indent="-254000">
              <a:buClr>
                <a:srgbClr val="C00000"/>
              </a:buClr>
              <a:defRPr sz="2000"/>
            </a:pPr>
            <a:r>
              <a:rPr lang="fr" sz="2400"/>
              <a:t>Les activités de santé publique, dont les interventions d’urgence, requièrent des données fiables permettant d’évaluer les menaces qui pèsent sur la santé des personnes et de la population, de définir les priorités et d’allouer les ressources nécessaires en fonction des risques. Il convient de trouver un équilibre entre la nécessité de disposer de données de surveillance exactes sur les maladies et le respect du principe d’autonomie individuelle.</a:t>
            </a:r>
          </a:p>
          <a:p>
            <a:pPr marL="254000" indent="-254000">
              <a:buClr>
                <a:srgbClr val="C00000"/>
              </a:buClr>
              <a:defRPr sz="2000"/>
            </a:pPr>
            <a:r>
              <a:rPr lang="fr" sz="2400"/>
              <a:t>Du point de vue éthique, il est préférable d’adopter une approche fondée sur l’application volontaire plutôt que sur l’application obligatoire, en supposant que les comportements souhaités peuvent être obtenus à l’aide d’une telle approche. </a:t>
            </a:r>
            <a:endParaRPr lang="en-US" sz="240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a:t>11</a:t>
            </a:fld>
            <a:endParaRPr/>
          </a:p>
        </p:txBody>
      </p:sp>
      <p:sp>
        <p:nvSpPr>
          <p:cNvPr id="333" name="Titre 1"/>
          <p:cNvSpPr txBox="1">
            <a:spLocks noGrp="1"/>
          </p:cNvSpPr>
          <p:nvPr>
            <p:ph type="title"/>
          </p:nvPr>
        </p:nvSpPr>
        <p:spPr>
          <a:xfrm>
            <a:off x="279908" y="-309664"/>
            <a:ext cx="10058401" cy="2339613"/>
          </a:xfrm>
          <a:prstGeom prst="rect">
            <a:avLst/>
          </a:prstGeom>
        </p:spPr>
        <p:txBody>
          <a:bodyPr/>
          <a:lstStyle/>
          <a:p>
            <a:pPr>
              <a:defRPr sz="2800">
                <a:solidFill>
                  <a:srgbClr val="C00000"/>
                </a:solidFill>
              </a:defRPr>
            </a:pPr>
            <a:r>
              <a:rPr lang="fr" sz="2800" b="1">
                <a:solidFill>
                  <a:srgbClr val="002060"/>
                </a:solidFill>
              </a:rPr>
              <a:t>Comment faire pour que les mesures de surveillance, d’isolement, de quarantaine et autres soient mises en œuvre dans le respect des normes éthiques ? (2)</a:t>
            </a:r>
            <a:br>
              <a:rPr lang="en-US" sz="2800" b="1">
                <a:solidFill>
                  <a:srgbClr val="002060"/>
                </a:solidFill>
              </a:rPr>
            </a:br>
            <a:endParaRPr sz="2800" b="1">
              <a:solidFill>
                <a:srgbClr val="002060"/>
              </a:solidFill>
            </a:endParaRPr>
          </a:p>
        </p:txBody>
      </p:sp>
      <p:sp>
        <p:nvSpPr>
          <p:cNvPr id="334" name="Espace réservé du contenu 2"/>
          <p:cNvSpPr txBox="1">
            <a:spLocks noGrp="1"/>
          </p:cNvSpPr>
          <p:nvPr>
            <p:ph type="body" idx="4294967295"/>
          </p:nvPr>
        </p:nvSpPr>
        <p:spPr>
          <a:xfrm>
            <a:off x="605790" y="1365483"/>
            <a:ext cx="11109132" cy="5279681"/>
          </a:xfrm>
          <a:prstGeom prst="rect">
            <a:avLst/>
          </a:prstGeom>
        </p:spPr>
        <p:txBody>
          <a:bodyPr>
            <a:normAutofit/>
          </a:bodyPr>
          <a:lstStyle/>
          <a:p>
            <a:pPr marL="254000" indent="-254000">
              <a:buClr>
                <a:srgbClr val="C00000"/>
              </a:buClr>
              <a:defRPr sz="2000"/>
            </a:pPr>
            <a:r>
              <a:rPr lang="fr" sz="2400"/>
              <a:t>L’isolement et la quarantaine doivent être volontaires, dans la mesure du possible.</a:t>
            </a:r>
          </a:p>
          <a:p>
            <a:pPr marL="254000" indent="-254000">
              <a:buClr>
                <a:srgbClr val="C00000"/>
              </a:buClr>
              <a:defRPr sz="2000"/>
            </a:pPr>
            <a:r>
              <a:rPr lang="fr" sz="2400"/>
              <a:t>Du point de vue éthique, la quarantaine volontaire à domicile est préférable à la détention obligatoire dans un établissement supervisé. </a:t>
            </a:r>
            <a:endParaRPr lang="en-US" sz="2400"/>
          </a:p>
          <a:p>
            <a:pPr marL="254000" indent="-254000">
              <a:buClr>
                <a:srgbClr val="C00000"/>
              </a:buClr>
              <a:defRPr sz="2000"/>
            </a:pPr>
            <a:r>
              <a:rPr lang="fr" sz="2400"/>
              <a:t>La distanciation physique, lorsqu’elle est appliquée sans exercer une surveillance et un contrôle excessifs, est un autre exemple de mesure d’urgence qui ne porte pas atteinte aux libertés individuelles. </a:t>
            </a:r>
            <a:endParaRPr lang="en-US" sz="2400"/>
          </a:p>
          <a:p>
            <a:pPr marL="254000" indent="-254000">
              <a:buClr>
                <a:srgbClr val="C00000"/>
              </a:buClr>
              <a:defRPr sz="2000"/>
            </a:pPr>
            <a:r>
              <a:rPr lang="fr" sz="2400"/>
              <a:t>Les mesures obligatoires ne doivent être instaurées qu’en dernier ressort, lorsque l’on ne peut raisonnablement s’attendre à ce que les mesures volontaires fonctionnent, et l’incapacité à instituer des mesures obligatoires peut avoir des conséquences importantes sur la santé publique.</a:t>
            </a:r>
            <a:endParaRPr lang="fr-FR" sz="2400"/>
          </a:p>
        </p:txBody>
      </p:sp>
    </p:spTree>
    <p:extLst>
      <p:ext uri="{BB962C8B-B14F-4D97-AF65-F5344CB8AC3E}">
        <p14:creationId xmlns:p14="http://schemas.microsoft.com/office/powerpoint/2010/main" val="160277543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lide Number Placeholder 5"/>
          <p:cNvSpPr txBox="1">
            <a:spLocks noGrp="1"/>
          </p:cNvSpPr>
          <p:nvPr>
            <p:ph type="sldNum" sz="quarter" idx="4294967295"/>
          </p:nvPr>
        </p:nvSpPr>
        <p:spPr>
          <a:xfrm>
            <a:off x="11107369" y="6060897"/>
            <a:ext cx="280874"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340" name="Google Shape;300;p7"/>
          <p:cNvSpPr txBox="1">
            <a:spLocks noGrp="1"/>
          </p:cNvSpPr>
          <p:nvPr>
            <p:ph type="body" sz="quarter" idx="1"/>
          </p:nvPr>
        </p:nvSpPr>
        <p:spPr>
          <a:xfrm>
            <a:off x="2175303" y="1513955"/>
            <a:ext cx="7853116" cy="1870075"/>
          </a:xfrm>
          <a:prstGeom prst="rect">
            <a:avLst/>
          </a:prstGeom>
        </p:spPr>
        <p:txBody>
          <a:bodyPr lIns="134999" tIns="134999" rIns="134999" bIns="134999">
            <a:noAutofit/>
          </a:bodyPr>
          <a:lstStyle>
            <a:lvl1pPr>
              <a:lnSpc>
                <a:spcPct val="110000"/>
              </a:lnSpc>
              <a:spcBef>
                <a:spcPts val="0"/>
              </a:spcBef>
            </a:lvl1pPr>
          </a:lstStyle>
          <a:p>
            <a:r>
              <a:rPr sz="3600" b="1"/>
              <a:t>2. </a:t>
            </a:r>
            <a:r>
              <a:rPr lang="fr" sz="3600" b="1"/>
              <a:t>Droits et obligations des intervenants de première ligne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13</a:t>
            </a:fld>
            <a:endParaRPr/>
          </a:p>
        </p:txBody>
      </p:sp>
      <p:sp>
        <p:nvSpPr>
          <p:cNvPr id="343" name="Espace réservé du contenu 2"/>
          <p:cNvSpPr txBox="1">
            <a:spLocks noGrp="1"/>
          </p:cNvSpPr>
          <p:nvPr>
            <p:ph type="body" idx="1"/>
          </p:nvPr>
        </p:nvSpPr>
        <p:spPr>
          <a:xfrm>
            <a:off x="853439" y="893940"/>
            <a:ext cx="10485122" cy="5188968"/>
          </a:xfrm>
          <a:prstGeom prst="rect">
            <a:avLst/>
          </a:prstGeom>
        </p:spPr>
        <p:txBody>
          <a:bodyPr lIns="34290" tIns="34290" rIns="34290" bIns="34290">
            <a:normAutofit lnSpcReduction="10000"/>
          </a:bodyPr>
          <a:lstStyle/>
          <a:p>
            <a:pPr marL="0" indent="0">
              <a:buNone/>
            </a:pPr>
            <a:r>
              <a:rPr lang="fr" sz="2800" b="1">
                <a:solidFill>
                  <a:srgbClr val="C00000"/>
                </a:solidFill>
                <a:latin typeface="Source Sans Pro Bold"/>
                <a:ea typeface="Source Sans Pro Bold"/>
                <a:cs typeface="Source Sans Pro Bold"/>
              </a:rPr>
              <a:t>Les droits des intervenants de première ligne sont notamment les suivants :</a:t>
            </a:r>
          </a:p>
          <a:p>
            <a:pPr marL="0" indent="0" defTabSz="266176">
              <a:spcBef>
                <a:spcPts val="200"/>
              </a:spcBef>
              <a:buSzTx/>
              <a:buNone/>
              <a:defRPr sz="2024">
                <a:solidFill>
                  <a:srgbClr val="0070C0"/>
                </a:solidFill>
              </a:defRPr>
            </a:pPr>
            <a:endParaRPr/>
          </a:p>
          <a:p>
            <a:pPr marL="233679" indent="-233679" defTabSz="266176">
              <a:spcBef>
                <a:spcPts val="200"/>
              </a:spcBef>
              <a:buClr>
                <a:srgbClr val="C00000"/>
              </a:buClr>
              <a:defRPr sz="2024"/>
            </a:pPr>
            <a:r>
              <a:rPr lang="fr" sz="2024"/>
              <a:t>Minimisation du risque d’infection : Les intervenants ne doivent pas être tenus d’accepter des missions risquées tant qu’ils n’ont pas reçu les formations, les outils et les ressources nécessaires pour minimiser les risques dans la mesure où cela est raisonnablement possible. </a:t>
            </a:r>
          </a:p>
          <a:p>
            <a:pPr marL="233679" indent="-233679" defTabSz="266176">
              <a:spcBef>
                <a:spcPts val="200"/>
              </a:spcBef>
              <a:buClr>
                <a:srgbClr val="C00000"/>
              </a:buClr>
              <a:defRPr sz="2024"/>
            </a:pPr>
            <a:r>
              <a:rPr lang="fr" sz="2024"/>
              <a:t>Accès prioritaire aux soins de santé : Les intervenants de première ligne qui tombent malades et les membres de leur famille proche qui se retrouvent contaminés à leur contact doivent avoir accès aux meilleurs soins de santé qu’il est raisonnablement possible de mettre à leur disposition. </a:t>
            </a:r>
          </a:p>
          <a:p>
            <a:pPr marL="233679" indent="-233679" defTabSz="266176">
              <a:spcBef>
                <a:spcPts val="200"/>
              </a:spcBef>
              <a:buClr>
                <a:srgbClr val="C00000"/>
              </a:buClr>
              <a:defRPr sz="2024"/>
            </a:pPr>
            <a:r>
              <a:rPr lang="fr" sz="2024"/>
              <a:t>Rémunération appropriée : Les intervenants de première ligne doivent recevoir une juste rémunération pour leur travail. </a:t>
            </a:r>
          </a:p>
          <a:p>
            <a:pPr marL="233679" indent="-233679" defTabSz="266176">
              <a:spcBef>
                <a:spcPts val="200"/>
              </a:spcBef>
              <a:buClr>
                <a:srgbClr val="C00000"/>
              </a:buClr>
              <a:defRPr sz="2024"/>
            </a:pPr>
            <a:r>
              <a:rPr lang="fr" sz="2024"/>
              <a:t>Aide à la réintégration dans la communauté : Les intervenants de première ligne peuvent être victimes de stigmatisation et de discrimination, en particulier lorsqu’ils ont participé à des activités impopulaires (telles que des inhumations ne respectant pas les coutumes locales).</a:t>
            </a:r>
          </a:p>
          <a:p>
            <a:pPr marL="233679" indent="-233679" defTabSz="266176">
              <a:spcBef>
                <a:spcPts val="200"/>
              </a:spcBef>
              <a:buClr>
                <a:srgbClr val="C00000"/>
              </a:buClr>
              <a:defRPr sz="2024"/>
            </a:pPr>
            <a:r>
              <a:rPr lang="fr" sz="2024"/>
              <a:t>Aide aux membres de la famille : Les familles des intervenants de première ligne contraints de s’éloigner de leur domicile pour exercer leurs responsabilités ou se remettre d’une maladie doivent recevoir une aide. Des indemnisations de décès doivent être accordées aux familles des intervenants de première ligne qui décèdent dans l’exercice de leurs fonctions.</a:t>
            </a:r>
          </a:p>
          <a:p>
            <a:pPr marL="233679" indent="-233679" defTabSz="266176">
              <a:spcBef>
                <a:spcPts val="200"/>
              </a:spcBef>
              <a:buClr>
                <a:srgbClr val="C00000"/>
              </a:buClr>
              <a:defRPr sz="2024"/>
            </a:pPr>
            <a:endParaRPr lang="en-US" sz="2024"/>
          </a:p>
        </p:txBody>
      </p:sp>
      <p:sp>
        <p:nvSpPr>
          <p:cNvPr id="344" name="Titre 1"/>
          <p:cNvSpPr txBox="1">
            <a:spLocks noGrp="1"/>
          </p:cNvSpPr>
          <p:nvPr>
            <p:ph type="title" idx="4294967295"/>
          </p:nvPr>
        </p:nvSpPr>
        <p:spPr>
          <a:xfrm>
            <a:off x="87682" y="150663"/>
            <a:ext cx="10372088" cy="743277"/>
          </a:xfrm>
          <a:prstGeom prst="rect">
            <a:avLst/>
          </a:prstGeom>
        </p:spPr>
        <p:txBody>
          <a:bodyPr>
            <a:normAutofit fontScale="90000"/>
          </a:bodyPr>
          <a:lstStyle/>
          <a:p>
            <a:r>
              <a:rPr lang="fr" b="1"/>
              <a:t>Quels sont les </a:t>
            </a:r>
            <a:r>
              <a:rPr lang="fr" b="1">
                <a:solidFill>
                  <a:schemeClr val="accent3"/>
                </a:solidFill>
              </a:rPr>
              <a:t>droits </a:t>
            </a:r>
            <a:r>
              <a:rPr lang="fr" b="1"/>
              <a:t>des intervenants de première ligne ? </a:t>
            </a:r>
            <a:br>
              <a:rPr lang="en-US" b="1"/>
            </a:br>
            <a:endParaRPr b="1"/>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3">
                                            <p:txEl>
                                              <p:pRg st="3" end="3"/>
                                            </p:txEl>
                                          </p:spTgt>
                                        </p:tgtEl>
                                        <p:attrNameLst>
                                          <p:attrName>style.visibility</p:attrName>
                                        </p:attrNameLst>
                                      </p:cBhvr>
                                      <p:to>
                                        <p:strVal val="visible"/>
                                      </p:to>
                                    </p:set>
                                    <p:animEffect transition="in" filter="fade">
                                      <p:cBhvr>
                                        <p:cTn id="7" dur="500"/>
                                        <p:tgtEl>
                                          <p:spTgt spid="34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3">
                                            <p:txEl>
                                              <p:pRg st="4" end="4"/>
                                            </p:txEl>
                                          </p:spTgt>
                                        </p:tgtEl>
                                        <p:attrNameLst>
                                          <p:attrName>style.visibility</p:attrName>
                                        </p:attrNameLst>
                                      </p:cBhvr>
                                      <p:to>
                                        <p:strVal val="visible"/>
                                      </p:to>
                                    </p:set>
                                    <p:animEffect transition="in" filter="fade">
                                      <p:cBhvr>
                                        <p:cTn id="12" dur="500"/>
                                        <p:tgtEl>
                                          <p:spTgt spid="34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3">
                                            <p:txEl>
                                              <p:pRg st="5" end="5"/>
                                            </p:txEl>
                                          </p:spTgt>
                                        </p:tgtEl>
                                        <p:attrNameLst>
                                          <p:attrName>style.visibility</p:attrName>
                                        </p:attrNameLst>
                                      </p:cBhvr>
                                      <p:to>
                                        <p:strVal val="visible"/>
                                      </p:to>
                                    </p:set>
                                    <p:animEffect transition="in" filter="fade">
                                      <p:cBhvr>
                                        <p:cTn id="17" dur="500"/>
                                        <p:tgtEl>
                                          <p:spTgt spid="34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3">
                                            <p:txEl>
                                              <p:pRg st="6" end="6"/>
                                            </p:txEl>
                                          </p:spTgt>
                                        </p:tgtEl>
                                        <p:attrNameLst>
                                          <p:attrName>style.visibility</p:attrName>
                                        </p:attrNameLst>
                                      </p:cBhvr>
                                      <p:to>
                                        <p:strVal val="visible"/>
                                      </p:to>
                                    </p:set>
                                    <p:animEffect transition="in" filter="fade">
                                      <p:cBhvr>
                                        <p:cTn id="22" dur="500"/>
                                        <p:tgtEl>
                                          <p:spTgt spid="3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14</a:t>
            </a:fld>
            <a:endParaRPr/>
          </a:p>
        </p:txBody>
      </p:sp>
      <p:sp>
        <p:nvSpPr>
          <p:cNvPr id="349" name="Espace réservé du contenu 2"/>
          <p:cNvSpPr txBox="1">
            <a:spLocks noGrp="1"/>
          </p:cNvSpPr>
          <p:nvPr>
            <p:ph type="body" idx="1"/>
          </p:nvPr>
        </p:nvSpPr>
        <p:spPr>
          <a:xfrm>
            <a:off x="608350" y="1247000"/>
            <a:ext cx="7289781" cy="4654072"/>
          </a:xfrm>
          <a:prstGeom prst="rect">
            <a:avLst/>
          </a:prstGeom>
        </p:spPr>
        <p:txBody>
          <a:bodyPr lIns="34290" tIns="34290" rIns="34290" bIns="34290">
            <a:normAutofit/>
          </a:bodyPr>
          <a:lstStyle/>
          <a:p>
            <a:pPr marL="254000" indent="-254000">
              <a:spcBef>
                <a:spcPts val="600"/>
              </a:spcBef>
              <a:defRPr sz="2400"/>
            </a:pPr>
            <a:r>
              <a:rPr lang="fr" sz="2200"/>
              <a:t>Obligations réciproques : Toute obligation professionnelle supposant d’assumer un risque personnel est subordonnée au respect des obligations réciproques de l’employeur vis-à-vis de son personnel.</a:t>
            </a:r>
          </a:p>
          <a:p>
            <a:pPr marL="254000" indent="-254000">
              <a:spcBef>
                <a:spcPts val="600"/>
              </a:spcBef>
              <a:defRPr sz="2400"/>
            </a:pPr>
            <a:r>
              <a:rPr lang="fr" sz="2200"/>
              <a:t>Risques et avantages : Il ne doit pas être attendu des intervenants de première ligne qu’ils s’exposent à des risques disproportionnés par rapport aux avantages qui pourraient ainsi être obtenus en matière de santé publique.</a:t>
            </a:r>
          </a:p>
          <a:p>
            <a:pPr marL="254000" indent="-254000">
              <a:spcBef>
                <a:spcPts val="600"/>
              </a:spcBef>
              <a:defRPr sz="2400"/>
            </a:pPr>
            <a:r>
              <a:rPr lang="fr" sz="2200"/>
              <a:t>Équité et transparence : Les entités chargées d’affecter les intervenants de première ligne à des missions spécifiques doivent faire en sorte de répartir équitablement les risques parmi les personnes et les catégories professionnelles.</a:t>
            </a:r>
          </a:p>
        </p:txBody>
      </p:sp>
      <p:pic>
        <p:nvPicPr>
          <p:cNvPr id="350" name="Image 4" descr="Image 4"/>
          <p:cNvPicPr>
            <a:picLocks noChangeAspect="1"/>
          </p:cNvPicPr>
          <p:nvPr/>
        </p:nvPicPr>
        <p:blipFill>
          <a:blip r:embed="rId3"/>
          <a:stretch>
            <a:fillRect/>
          </a:stretch>
        </p:blipFill>
        <p:spPr>
          <a:xfrm>
            <a:off x="8133723" y="2099399"/>
            <a:ext cx="3367414" cy="2635394"/>
          </a:xfrm>
          <a:prstGeom prst="rect">
            <a:avLst/>
          </a:prstGeom>
          <a:ln w="12700">
            <a:miter lim="400000"/>
          </a:ln>
        </p:spPr>
      </p:pic>
      <p:sp>
        <p:nvSpPr>
          <p:cNvPr id="351" name="ZoneTexte 6"/>
          <p:cNvSpPr txBox="1"/>
          <p:nvPr/>
        </p:nvSpPr>
        <p:spPr>
          <a:xfrm>
            <a:off x="8216446" y="4734790"/>
            <a:ext cx="2204257" cy="1955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90" tIns="34290" rIns="34290" bIns="34290">
            <a:spAutoFit/>
          </a:bodyPr>
          <a:lstStyle>
            <a:lvl1pPr algn="r">
              <a:defRPr sz="800">
                <a:latin typeface="+mj-lt"/>
                <a:ea typeface="+mj-ea"/>
                <a:cs typeface="+mj-cs"/>
                <a:sym typeface="Source Sans Pro Regular"/>
              </a:defRPr>
            </a:lvl1pPr>
          </a:lstStyle>
          <a:p>
            <a:r>
              <a:t>Source: UN Photo/Sophia Paris.</a:t>
            </a:r>
          </a:p>
        </p:txBody>
      </p:sp>
      <p:sp>
        <p:nvSpPr>
          <p:cNvPr id="2" name="Titre 1">
            <a:extLst>
              <a:ext uri="{FF2B5EF4-FFF2-40B4-BE49-F238E27FC236}">
                <a16:creationId xmlns:a16="http://schemas.microsoft.com/office/drawing/2014/main" id="{E1831D47-F0D8-7488-9B5D-1C3CB58C6377}"/>
              </a:ext>
            </a:extLst>
          </p:cNvPr>
          <p:cNvSpPr txBox="1">
            <a:spLocks/>
          </p:cNvSpPr>
          <p:nvPr/>
        </p:nvSpPr>
        <p:spPr>
          <a:xfrm>
            <a:off x="0" y="-29980"/>
            <a:ext cx="10224725" cy="7432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fontScale="925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a:t>Quels sont les</a:t>
            </a:r>
            <a:r>
              <a:rPr lang="fr" b="1">
                <a:solidFill>
                  <a:schemeClr val="accent3"/>
                </a:solidFill>
              </a:rPr>
              <a:t> droits </a:t>
            </a:r>
            <a:r>
              <a:rPr lang="fr" b="1"/>
              <a:t>des intervenants de première ligne ?</a:t>
            </a:r>
            <a:endParaRPr lang="en-US" b="1"/>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9">
                                            <p:txEl>
                                              <p:pRg st="0" end="0"/>
                                            </p:txEl>
                                          </p:spTgt>
                                        </p:tgtEl>
                                        <p:attrNameLst>
                                          <p:attrName>style.visibility</p:attrName>
                                        </p:attrNameLst>
                                      </p:cBhvr>
                                      <p:to>
                                        <p:strVal val="visible"/>
                                      </p:to>
                                    </p:set>
                                    <p:animEffect transition="in" filter="fade">
                                      <p:cBhvr>
                                        <p:cTn id="7" dur="500"/>
                                        <p:tgtEl>
                                          <p:spTgt spid="3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9">
                                            <p:txEl>
                                              <p:pRg st="1" end="1"/>
                                            </p:txEl>
                                          </p:spTgt>
                                        </p:tgtEl>
                                        <p:attrNameLst>
                                          <p:attrName>style.visibility</p:attrName>
                                        </p:attrNameLst>
                                      </p:cBhvr>
                                      <p:to>
                                        <p:strVal val="visible"/>
                                      </p:to>
                                    </p:set>
                                    <p:animEffect transition="in" filter="fade">
                                      <p:cBhvr>
                                        <p:cTn id="12" dur="500"/>
                                        <p:tgtEl>
                                          <p:spTgt spid="34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9">
                                            <p:txEl>
                                              <p:pRg st="2" end="2"/>
                                            </p:txEl>
                                          </p:spTgt>
                                        </p:tgtEl>
                                        <p:attrNameLst>
                                          <p:attrName>style.visibility</p:attrName>
                                        </p:attrNameLst>
                                      </p:cBhvr>
                                      <p:to>
                                        <p:strVal val="visible"/>
                                      </p:to>
                                    </p:set>
                                    <p:animEffect transition="in" filter="fade">
                                      <p:cBhvr>
                                        <p:cTn id="17" dur="500"/>
                                        <p:tgtEl>
                                          <p:spTgt spid="34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15</a:t>
            </a:fld>
            <a:endParaRPr/>
          </a:p>
        </p:txBody>
      </p:sp>
      <p:sp>
        <p:nvSpPr>
          <p:cNvPr id="357" name="Espace réservé du contenu 2"/>
          <p:cNvSpPr txBox="1">
            <a:spLocks noGrp="1"/>
          </p:cNvSpPr>
          <p:nvPr>
            <p:ph type="body" idx="1"/>
          </p:nvPr>
        </p:nvSpPr>
        <p:spPr>
          <a:xfrm>
            <a:off x="599990" y="877112"/>
            <a:ext cx="10880809" cy="5773260"/>
          </a:xfrm>
          <a:prstGeom prst="rect">
            <a:avLst/>
          </a:prstGeom>
        </p:spPr>
        <p:txBody>
          <a:bodyPr lIns="34290" tIns="34290" rIns="34290" bIns="34290">
            <a:noAutofit/>
          </a:bodyPr>
          <a:lstStyle/>
          <a:p>
            <a:pPr marL="0" indent="0">
              <a:buNone/>
            </a:pPr>
            <a:r>
              <a:rPr lang="fr" sz="2200" b="1">
                <a:solidFill>
                  <a:srgbClr val="C00000"/>
                </a:solidFill>
                <a:ea typeface="Source Sans Pro Bold"/>
                <a:cs typeface="Source Sans Pro Bold"/>
              </a:rPr>
              <a:t>Les obligations des intervenants de première ligne sont notamment les suivantes :</a:t>
            </a:r>
            <a:endParaRPr lang="en-US" sz="2200" b="1">
              <a:solidFill>
                <a:srgbClr val="C00000"/>
              </a:solidFill>
              <a:ea typeface="Source Sans Pro Bold"/>
              <a:cs typeface="Source Sans Pro Bold"/>
            </a:endParaRPr>
          </a:p>
          <a:p>
            <a:pPr marL="243839" indent="-243839" defTabSz="277749">
              <a:spcBef>
                <a:spcPts val="200"/>
              </a:spcBef>
              <a:buClr>
                <a:srgbClr val="C00000"/>
              </a:buClr>
              <a:defRPr sz="2304"/>
            </a:pPr>
            <a:endParaRPr lang="en-US" sz="2200" b="1">
              <a:solidFill>
                <a:srgbClr val="C00000"/>
              </a:solidFill>
            </a:endParaRPr>
          </a:p>
          <a:p>
            <a:pPr marL="243839" indent="-243839" defTabSz="277749">
              <a:spcBef>
                <a:spcPts val="200"/>
              </a:spcBef>
              <a:buClr>
                <a:srgbClr val="C00000"/>
              </a:buClr>
              <a:defRPr sz="2304"/>
            </a:pPr>
            <a:r>
              <a:rPr lang="fr" sz="2200"/>
              <a:t>Acceptation d’un certain niveau de risque personnel : Les intervenants de première ligne qui possèdent des qualifications particulières, tels que les médecins, sont tenus d’assumer un certain niveau de risque personnel dans le cadre de leurs engagements professionnels.</a:t>
            </a:r>
            <a:endParaRPr lang="en-US" sz="2200"/>
          </a:p>
          <a:p>
            <a:pPr marL="243839" indent="-243839" defTabSz="277749">
              <a:spcBef>
                <a:spcPts val="200"/>
              </a:spcBef>
              <a:buClr>
                <a:srgbClr val="C00000"/>
              </a:buClr>
              <a:defRPr sz="2304"/>
            </a:pPr>
            <a:r>
              <a:rPr lang="fr" sz="2200"/>
              <a:t>Conséquences en cas de non-participation : Les intervenants de première ligne qui ne sont pas disposés à accepter des risques et des missions raisonnables s’exposent à des répercussions professionnelles.</a:t>
            </a:r>
            <a:endParaRPr lang="en-US" sz="2200"/>
          </a:p>
          <a:p>
            <a:pPr marL="243839" indent="-243839" defTabSz="277749">
              <a:spcBef>
                <a:spcPts val="200"/>
              </a:spcBef>
              <a:buClr>
                <a:srgbClr val="C00000"/>
              </a:buClr>
              <a:defRPr sz="2304"/>
            </a:pPr>
            <a:r>
              <a:rPr lang="fr" sz="2200"/>
              <a:t>Participation aux activités de surveillance de la santé publique et d’information sanitaire : Les intervenants de première ligne ont l’obligation de participer aux activités organisées pour lutter contre une crise, y compris aux efforts visant à surveiller la santé publique et l’information sanitaire. Ils doivent protéger la confidentialité des données relatives aux patients.</a:t>
            </a:r>
          </a:p>
          <a:p>
            <a:pPr marL="243839" indent="-243839" defTabSz="277749">
              <a:spcBef>
                <a:spcPts val="200"/>
              </a:spcBef>
              <a:buClr>
                <a:srgbClr val="C00000"/>
              </a:buClr>
              <a:defRPr sz="2304"/>
            </a:pPr>
            <a:r>
              <a:rPr lang="fr" sz="2200"/>
              <a:t>Communication d’informations exactes au public : Au cours d’une situation d’urgence, les intervenants de première ligne sont les premiers chargés de communiquer sur les risques.</a:t>
            </a:r>
          </a:p>
        </p:txBody>
      </p:sp>
      <p:sp>
        <p:nvSpPr>
          <p:cNvPr id="2" name="Titre 1">
            <a:extLst>
              <a:ext uri="{FF2B5EF4-FFF2-40B4-BE49-F238E27FC236}">
                <a16:creationId xmlns:a16="http://schemas.microsoft.com/office/drawing/2014/main" id="{6A057D70-7CAB-C6D3-DE40-4EEF204163EE}"/>
              </a:ext>
            </a:extLst>
          </p:cNvPr>
          <p:cNvSpPr txBox="1">
            <a:spLocks/>
          </p:cNvSpPr>
          <p:nvPr/>
        </p:nvSpPr>
        <p:spPr>
          <a:xfrm>
            <a:off x="195978" y="-23473"/>
            <a:ext cx="10310097" cy="7432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fontScale="85000" lnSpcReduction="1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a:t>Quelles sont les </a:t>
            </a:r>
            <a:r>
              <a:rPr lang="fr" b="1">
                <a:solidFill>
                  <a:schemeClr val="accent3"/>
                </a:solidFill>
              </a:rPr>
              <a:t>obligations</a:t>
            </a:r>
            <a:r>
              <a:rPr lang="fr" b="1"/>
              <a:t> des intervenants de première ligne ?</a:t>
            </a:r>
            <a:endParaRPr lang="en-US" b="1"/>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7">
                                            <p:txEl>
                                              <p:pRg st="2" end="2"/>
                                            </p:txEl>
                                          </p:spTgt>
                                        </p:tgtEl>
                                        <p:attrNameLst>
                                          <p:attrName>style.visibility</p:attrName>
                                        </p:attrNameLst>
                                      </p:cBhvr>
                                      <p:to>
                                        <p:strVal val="visible"/>
                                      </p:to>
                                    </p:set>
                                    <p:animEffect transition="in" filter="fade">
                                      <p:cBhvr>
                                        <p:cTn id="7" dur="500"/>
                                        <p:tgtEl>
                                          <p:spTgt spid="35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7">
                                            <p:txEl>
                                              <p:pRg st="3" end="3"/>
                                            </p:txEl>
                                          </p:spTgt>
                                        </p:tgtEl>
                                        <p:attrNameLst>
                                          <p:attrName>style.visibility</p:attrName>
                                        </p:attrNameLst>
                                      </p:cBhvr>
                                      <p:to>
                                        <p:strVal val="visible"/>
                                      </p:to>
                                    </p:set>
                                    <p:animEffect transition="in" filter="fade">
                                      <p:cBhvr>
                                        <p:cTn id="12" dur="500"/>
                                        <p:tgtEl>
                                          <p:spTgt spid="35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7">
                                            <p:txEl>
                                              <p:pRg st="4" end="4"/>
                                            </p:txEl>
                                          </p:spTgt>
                                        </p:tgtEl>
                                        <p:attrNameLst>
                                          <p:attrName>style.visibility</p:attrName>
                                        </p:attrNameLst>
                                      </p:cBhvr>
                                      <p:to>
                                        <p:strVal val="visible"/>
                                      </p:to>
                                    </p:set>
                                    <p:animEffect transition="in" filter="fade">
                                      <p:cBhvr>
                                        <p:cTn id="17" dur="500"/>
                                        <p:tgtEl>
                                          <p:spTgt spid="35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7">
                                            <p:txEl>
                                              <p:pRg st="5" end="5"/>
                                            </p:txEl>
                                          </p:spTgt>
                                        </p:tgtEl>
                                        <p:attrNameLst>
                                          <p:attrName>style.visibility</p:attrName>
                                        </p:attrNameLst>
                                      </p:cBhvr>
                                      <p:to>
                                        <p:strVal val="visible"/>
                                      </p:to>
                                    </p:set>
                                    <p:animEffect transition="in" filter="fade">
                                      <p:cBhvr>
                                        <p:cTn id="22" dur="500"/>
                                        <p:tgtEl>
                                          <p:spTgt spid="35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4294967295"/>
          </p:nvPr>
        </p:nvSpPr>
        <p:spPr>
          <a:xfrm>
            <a:off x="11107369" y="6060897"/>
            <a:ext cx="280874"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363" name="Google Shape;300;p7"/>
          <p:cNvSpPr txBox="1">
            <a:spLocks noGrp="1"/>
          </p:cNvSpPr>
          <p:nvPr>
            <p:ph type="body" sz="quarter" idx="1"/>
          </p:nvPr>
        </p:nvSpPr>
        <p:spPr>
          <a:xfrm>
            <a:off x="1498674" y="1558924"/>
            <a:ext cx="9608695" cy="1870076"/>
          </a:xfrm>
          <a:prstGeom prst="rect">
            <a:avLst/>
          </a:prstGeom>
        </p:spPr>
        <p:txBody>
          <a:bodyPr lIns="134999" tIns="134999" rIns="134999" bIns="134999">
            <a:noAutofit/>
          </a:bodyPr>
          <a:lstStyle>
            <a:lvl1pPr defTabSz="280642">
              <a:lnSpc>
                <a:spcPct val="110000"/>
              </a:lnSpc>
              <a:spcBef>
                <a:spcPts val="0"/>
              </a:spcBef>
              <a:defRPr sz="3104"/>
            </a:lvl1pPr>
          </a:lstStyle>
          <a:p>
            <a:pPr>
              <a:buSzPts val="2560"/>
            </a:pPr>
            <a:r>
              <a:rPr sz="3600" b="1"/>
              <a:t>3. </a:t>
            </a:r>
            <a:r>
              <a:rPr lang="fr" sz="3600" b="1"/>
              <a:t>Prévention et lutte contre l’exploitation, les abus et le harcèlement sexuels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sp>
        <p:nvSpPr>
          <p:cNvPr id="366" name="Titre 1"/>
          <p:cNvSpPr txBox="1">
            <a:spLocks noGrp="1"/>
          </p:cNvSpPr>
          <p:nvPr>
            <p:ph type="title"/>
          </p:nvPr>
        </p:nvSpPr>
        <p:spPr>
          <a:xfrm>
            <a:off x="560734" y="236059"/>
            <a:ext cx="10351106" cy="1012059"/>
          </a:xfrm>
          <a:prstGeom prst="rect">
            <a:avLst/>
          </a:prstGeom>
        </p:spPr>
        <p:txBody>
          <a:bodyPr>
            <a:normAutofit/>
          </a:bodyPr>
          <a:lstStyle>
            <a:lvl1pPr>
              <a:defRPr sz="2800">
                <a:solidFill>
                  <a:srgbClr val="C00000"/>
                </a:solidFill>
              </a:defRPr>
            </a:lvl1pPr>
          </a:lstStyle>
          <a:p>
            <a:pPr fontAlgn="base">
              <a:spcBef>
                <a:spcPct val="0"/>
              </a:spcBef>
              <a:spcAft>
                <a:spcPct val="0"/>
              </a:spcAft>
            </a:pPr>
            <a:r>
              <a:rPr lang="fr" sz="3200" b="1" kern="1200">
                <a:solidFill>
                  <a:srgbClr val="002060"/>
                </a:solidFill>
              </a:rPr>
              <a:t>Prévention et lutte contre l’exploitation, les abus et le harcèlement sexuels</a:t>
            </a:r>
            <a:endParaRPr sz="3200" b="1" kern="1200">
              <a:solidFill>
                <a:srgbClr val="002060"/>
              </a:solidFill>
            </a:endParaRPr>
          </a:p>
        </p:txBody>
      </p:sp>
      <p:sp>
        <p:nvSpPr>
          <p:cNvPr id="367" name="Espace réservé du contenu 2"/>
          <p:cNvSpPr txBox="1">
            <a:spLocks noGrp="1"/>
          </p:cNvSpPr>
          <p:nvPr>
            <p:ph type="body" sz="half" idx="1"/>
          </p:nvPr>
        </p:nvSpPr>
        <p:spPr>
          <a:xfrm>
            <a:off x="455802" y="1452174"/>
            <a:ext cx="6527917" cy="4878157"/>
          </a:xfrm>
          <a:prstGeom prst="rect">
            <a:avLst/>
          </a:prstGeom>
        </p:spPr>
        <p:txBody>
          <a:bodyPr lIns="34290" tIns="34290" rIns="34290" bIns="34290">
            <a:noAutofit/>
          </a:bodyPr>
          <a:lstStyle/>
          <a:p>
            <a:pPr marL="0" indent="0">
              <a:buNone/>
            </a:pPr>
            <a:r>
              <a:rPr lang="fr" sz="2002"/>
              <a:t>L’exploitation et la violence sexuelles dans les crises humanitaires constituent une atteinte grave, voire mortelle, du point de vue de la santé publique et des droits humains. </a:t>
            </a:r>
            <a:endParaRPr lang="en-US" sz="2002"/>
          </a:p>
          <a:p>
            <a:pPr marL="219583" indent="-219583" defTabSz="263283">
              <a:spcBef>
                <a:spcPts val="200"/>
              </a:spcBef>
              <a:buClr>
                <a:srgbClr val="C00000"/>
              </a:buClr>
              <a:defRPr sz="2002"/>
            </a:pPr>
            <a:r>
              <a:rPr lang="fr" sz="2002"/>
              <a:t>Exploitation sexuelle : fait d’abuser ou de tenter d’abuser d’un état de vulnérabilité, d’un rapport de force inégal ou de rapports de confiance à des fins sexuelles, notamment mais pas exclusivement en vue d’en tirer un avantage pécuniaire, social ou politique. </a:t>
            </a:r>
          </a:p>
          <a:p>
            <a:pPr marL="219583" indent="-219583" defTabSz="263283">
              <a:spcBef>
                <a:spcPts val="200"/>
              </a:spcBef>
              <a:buClr>
                <a:srgbClr val="C00000"/>
              </a:buClr>
              <a:defRPr sz="2002"/>
            </a:pPr>
            <a:r>
              <a:rPr lang="fr" sz="2002"/>
              <a:t>Abus sexuel : désigne toute atteinte sexuelle commise avec force, contrainte ou à la faveur d’un rapport inégal, la menace d’une telle atteinte constituant aussi un abus sexuel. </a:t>
            </a:r>
          </a:p>
          <a:p>
            <a:pPr marL="219583" indent="-219583" defTabSz="263283">
              <a:spcBef>
                <a:spcPts val="200"/>
              </a:spcBef>
              <a:buClr>
                <a:srgbClr val="C00000"/>
              </a:buClr>
              <a:defRPr sz="2002"/>
            </a:pPr>
            <a:r>
              <a:rPr lang="fr" sz="2002"/>
              <a:t>L’exploitation et les abus sexuels incluent également les rapports sexuels avec un enfant, quel que soit le contexte, un enfant étant défini comme un « être humain âgé de moins de dix-huit ans ».</a:t>
            </a:r>
          </a:p>
        </p:txBody>
      </p:sp>
      <p:pic>
        <p:nvPicPr>
          <p:cNvPr id="368" name="Image 6" descr="Image 6"/>
          <p:cNvPicPr>
            <a:picLocks noChangeAspect="1"/>
          </p:cNvPicPr>
          <p:nvPr/>
        </p:nvPicPr>
        <p:blipFill>
          <a:blip r:embed="rId3"/>
          <a:stretch>
            <a:fillRect/>
          </a:stretch>
        </p:blipFill>
        <p:spPr>
          <a:xfrm>
            <a:off x="7088651" y="2420508"/>
            <a:ext cx="4700085" cy="2307055"/>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18</a:t>
            </a:fld>
            <a:endParaRPr/>
          </a:p>
        </p:txBody>
      </p:sp>
      <p:sp>
        <p:nvSpPr>
          <p:cNvPr id="374" name="Espace réservé du contenu 2"/>
          <p:cNvSpPr txBox="1">
            <a:spLocks noGrp="1"/>
          </p:cNvSpPr>
          <p:nvPr>
            <p:ph type="body" idx="1"/>
          </p:nvPr>
        </p:nvSpPr>
        <p:spPr>
          <a:xfrm>
            <a:off x="501041" y="1247001"/>
            <a:ext cx="10979759" cy="4654071"/>
          </a:xfrm>
          <a:prstGeom prst="rect">
            <a:avLst/>
          </a:prstGeom>
        </p:spPr>
        <p:txBody>
          <a:bodyPr lIns="34290" tIns="34290" rIns="34290" bIns="34290"/>
          <a:lstStyle>
            <a:lvl1pPr marL="0" indent="0">
              <a:buSzTx/>
              <a:buNone/>
              <a:defRPr sz="2400"/>
            </a:lvl1pPr>
          </a:lstStyle>
          <a:p>
            <a:r>
              <a:rPr lang="fr"/>
              <a:t>Par violence sexuelle, on entend « tout acte sexuel, tentative pour obtenir un acte sexuel, commentaire ou avances de nature sexuelle, ou actes visant à un trafic ou autrement dirigés contre la sexualité d’une personne en utilisant la coercition, commis par une personne indépendamment de sa relation avec la victime, dans tout contexte, y compris, mais sans s’y limiter, le foyer et le travail ».</a:t>
            </a:r>
          </a:p>
          <a:p>
            <a:endParaRPr lang="en-US"/>
          </a:p>
        </p:txBody>
      </p:sp>
      <p:sp>
        <p:nvSpPr>
          <p:cNvPr id="4" name="Titre 1">
            <a:extLst>
              <a:ext uri="{FF2B5EF4-FFF2-40B4-BE49-F238E27FC236}">
                <a16:creationId xmlns:a16="http://schemas.microsoft.com/office/drawing/2014/main" id="{62229BAA-CD2D-524B-8E2B-B66324B078B4}"/>
              </a:ext>
            </a:extLst>
          </p:cNvPr>
          <p:cNvSpPr txBox="1">
            <a:spLocks noGrp="1"/>
          </p:cNvSpPr>
          <p:nvPr>
            <p:ph type="title" idx="4294967295"/>
          </p:nvPr>
        </p:nvSpPr>
        <p:spPr>
          <a:xfrm>
            <a:off x="137786" y="77264"/>
            <a:ext cx="7741085" cy="1011237"/>
          </a:xfrm>
          <a:prstGeom prst="rect">
            <a:avLst/>
          </a:prstGeom>
        </p:spPr>
        <p:txBody>
          <a:bodyPr>
            <a:normAutofit/>
          </a:bodyPr>
          <a:lstStyle>
            <a:lvl1pPr>
              <a:defRPr sz="2800">
                <a:solidFill>
                  <a:srgbClr val="C00000"/>
                </a:solidFill>
              </a:defRPr>
            </a:lvl1pPr>
          </a:lstStyle>
          <a:p>
            <a:r>
              <a:rPr lang="fr" sz="3200" b="1">
                <a:solidFill>
                  <a:schemeClr val="bg1"/>
                </a:solidFill>
              </a:rPr>
              <a:t>Prévention et lutte contre l’exploitation, les abus et le harcèlement sexuels</a:t>
            </a:r>
            <a:endParaRPr sz="3200" b="1">
              <a:solidFill>
                <a:schemeClr val="bg1"/>
              </a:solidFill>
            </a:endParaRPr>
          </a:p>
        </p:txBody>
      </p:sp>
      <p:sp>
        <p:nvSpPr>
          <p:cNvPr id="375" name="ZoneTexte 3"/>
          <p:cNvSpPr txBox="1"/>
          <p:nvPr/>
        </p:nvSpPr>
        <p:spPr>
          <a:xfrm>
            <a:off x="770877" y="4278582"/>
            <a:ext cx="10709923" cy="8448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nchor="ctr">
            <a:spAutoFit/>
          </a:bodyPr>
          <a:lstStyle>
            <a:lvl1pPr algn="ctr">
              <a:lnSpc>
                <a:spcPct val="90000"/>
              </a:lnSpc>
              <a:spcBef>
                <a:spcPts val="1000"/>
              </a:spcBef>
              <a:defRPr sz="2800">
                <a:solidFill>
                  <a:srgbClr val="C00000"/>
                </a:solidFill>
                <a:latin typeface="Source Sans Pro Bold"/>
                <a:ea typeface="Source Sans Pro Bold"/>
                <a:cs typeface="Source Sans Pro Bold"/>
                <a:sym typeface="Source Sans Pro Bold"/>
              </a:defRPr>
            </a:lvl1pPr>
          </a:lstStyle>
          <a:p>
            <a:r>
              <a:rPr lang="fr" b="1"/>
              <a:t>L’OMS applique une tolérance zéro concernant l’exploitation et les abus sexuels et l’inaction contre de tels actes.</a:t>
            </a:r>
            <a:endParaRPr lang="en-US" b="1"/>
          </a:p>
        </p:txBody>
      </p:sp>
      <p:sp>
        <p:nvSpPr>
          <p:cNvPr id="376" name="TextBox 4"/>
          <p:cNvSpPr txBox="1"/>
          <p:nvPr/>
        </p:nvSpPr>
        <p:spPr>
          <a:xfrm>
            <a:off x="501041" y="5396631"/>
            <a:ext cx="11135638" cy="662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defRPr sz="1200">
                <a:solidFill>
                  <a:srgbClr val="444444"/>
                </a:solidFill>
                <a:latin typeface="+mj-lt"/>
                <a:ea typeface="+mj-ea"/>
                <a:cs typeface="+mj-cs"/>
                <a:sym typeface="Source Sans Pro Regular"/>
              </a:defRPr>
            </a:pPr>
            <a:r>
              <a:t>Information on Policy Directive on Protection from sexual exploitation and sexual abuse (SEA), WHO, Information note: 23/2021​</a:t>
            </a:r>
          </a:p>
          <a:p>
            <a:pPr algn="ctr">
              <a:defRPr sz="1200">
                <a:solidFill>
                  <a:srgbClr val="444444"/>
                </a:solidFill>
                <a:latin typeface="+mj-lt"/>
                <a:ea typeface="+mj-ea"/>
                <a:cs typeface="+mj-cs"/>
                <a:sym typeface="Source Sans Pro Regular"/>
              </a:defRPr>
            </a:pPr>
            <a:r>
              <a:rPr u="sng">
                <a:solidFill>
                  <a:srgbClr val="0563C1"/>
                </a:solidFill>
                <a:uFill>
                  <a:solidFill>
                    <a:srgbClr val="0563C1"/>
                  </a:solidFill>
                </a:uFill>
                <a:hlinkClick r:id="rId3"/>
              </a:rPr>
              <a:t>https://cdn.who.int/media/docs/default-source/ethics/information-on-policy-directive-on-protection-from-sexual-exploitation-and-sexual-abuse-.pdf?sfvrsn=8926f2fa_19&amp;download=true</a:t>
            </a:r>
            <a: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5"/>
                                        </p:tgtEl>
                                        <p:attrNameLst>
                                          <p:attrName>style.visibility</p:attrName>
                                        </p:attrNameLst>
                                      </p:cBhvr>
                                      <p:to>
                                        <p:strVal val="visible"/>
                                      </p:to>
                                    </p:set>
                                    <p:anim calcmode="lin" valueType="num">
                                      <p:cBhvr additive="base">
                                        <p:cTn id="7" dur="500" fill="hold"/>
                                        <p:tgtEl>
                                          <p:spTgt spid="375"/>
                                        </p:tgtEl>
                                        <p:attrNameLst>
                                          <p:attrName>ppt_x</p:attrName>
                                        </p:attrNameLst>
                                      </p:cBhvr>
                                      <p:tavLst>
                                        <p:tav tm="0">
                                          <p:val>
                                            <p:strVal val="#ppt_x"/>
                                          </p:val>
                                        </p:tav>
                                        <p:tav tm="100000">
                                          <p:val>
                                            <p:strVal val="#ppt_x"/>
                                          </p:val>
                                        </p:tav>
                                      </p:tavLst>
                                    </p:anim>
                                    <p:anim calcmode="lin" valueType="num">
                                      <p:cBhvr additive="base">
                                        <p:cTn id="8" dur="500" fill="hold"/>
                                        <p:tgtEl>
                                          <p:spTgt spid="3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
        <p:nvSpPr>
          <p:cNvPr id="383" name="ZoneTexte 2"/>
          <p:cNvSpPr txBox="1"/>
          <p:nvPr/>
        </p:nvSpPr>
        <p:spPr>
          <a:xfrm>
            <a:off x="815739" y="1252188"/>
            <a:ext cx="10751420" cy="5230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90" tIns="34290" rIns="34290" bIns="34290">
            <a:spAutoFit/>
          </a:bodyPr>
          <a:lstStyle/>
          <a:p>
            <a:pPr>
              <a:lnSpc>
                <a:spcPct val="130000"/>
              </a:lnSpc>
              <a:defRPr sz="2000">
                <a:latin typeface="+mj-lt"/>
                <a:ea typeface="+mj-ea"/>
                <a:cs typeface="+mj-cs"/>
                <a:sym typeface="Source Sans Pro Regular"/>
              </a:defRPr>
            </a:pPr>
            <a:r>
              <a:rPr lang="fr" sz="2000" b="1">
                <a:solidFill>
                  <a:srgbClr val="C00000"/>
                </a:solidFill>
              </a:rPr>
              <a:t>Situations constituant un acte d’exploitation ou d’abus sexuel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Pratiquer des attouchements non désirés. </a:t>
            </a:r>
            <a:endParaRPr lang="fr-FR"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Exiger une relation sexuelle quel que soit le contexte.</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Imposer une relation sexuelle comme condition à l’octroi d’une aide.</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Forcer quelqu’un à avoir une relation sexuelle, ou le forcer à avoir une relation sexuelle avec un tiers. </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Forcer quelqu’un à se livrer à la prostitution ou à la pornographie. </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Refuser les pratiques sexuelles sans risque.</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Enregistrer sur vidéocassette ou photographier des actes sexuels et les diffuser sans autorisation. </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Affirmer dans des documents juridiques qu’une personne a des antécédents de prostitution, ou menacer de le faire.</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S’adresser à quelqu’un en utilisant des noms à caractère sexuel. </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Insister sur des choses à caractère sexuel, notamment sur des plaisanteries susceptibles de mettre mal à l’aise, de faire peur ou de blesser. </a:t>
            </a:r>
            <a:endParaRPr lang="en-US" sz="1700">
              <a:latin typeface="+mj-lt"/>
            </a:endParaRP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lang="fr" sz="1700">
                <a:latin typeface="+mj-lt"/>
              </a:rPr>
              <a:t>Dire à une personne qu’elle ou un tiers sont obligés d’avoir une relation sexuelle, en faisant de celle-ci une condition pour l’obtention de quelque chose.</a:t>
            </a:r>
            <a:endParaRPr lang="en-US" sz="1700">
              <a:latin typeface="+mj-lt"/>
            </a:endParaRPr>
          </a:p>
        </p:txBody>
      </p:sp>
      <p:sp>
        <p:nvSpPr>
          <p:cNvPr id="384" name="Titre 1"/>
          <p:cNvSpPr txBox="1">
            <a:spLocks noGrp="1"/>
          </p:cNvSpPr>
          <p:nvPr>
            <p:ph type="title" idx="4294967295"/>
          </p:nvPr>
        </p:nvSpPr>
        <p:spPr>
          <a:xfrm>
            <a:off x="0" y="-42626"/>
            <a:ext cx="7989757" cy="1143001"/>
          </a:xfrm>
          <a:prstGeom prst="rect">
            <a:avLst/>
          </a:prstGeom>
        </p:spPr>
        <p:txBody>
          <a:bodyPr/>
          <a:lstStyle/>
          <a:p>
            <a:r>
              <a:rPr lang="fr" b="1"/>
              <a:t>Exemples d’actes d’exploitation ou d’abus sexuels </a:t>
            </a:r>
            <a:endParaRPr b="1"/>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78" name="Content Placeholder 2"/>
          <p:cNvSpPr txBox="1">
            <a:spLocks noGrp="1"/>
          </p:cNvSpPr>
          <p:nvPr>
            <p:ph type="body" idx="1"/>
          </p:nvPr>
        </p:nvSpPr>
        <p:spPr>
          <a:xfrm>
            <a:off x="4273550" y="1477565"/>
            <a:ext cx="7529514" cy="3888187"/>
          </a:xfrm>
          <a:prstGeom prst="rect">
            <a:avLst/>
          </a:prstGeom>
        </p:spPr>
        <p:txBody>
          <a:bodyPr lIns="0" tIns="0" rIns="0" bIns="0" anchor="t">
            <a:normAutofit/>
          </a:bodyPr>
          <a:lstStyle/>
          <a:p>
            <a:pPr marL="0" indent="0">
              <a:spcBef>
                <a:spcPts val="200"/>
              </a:spcBef>
              <a:buNone/>
              <a:defRPr sz="2400"/>
            </a:pPr>
            <a:r>
              <a:rPr lang="fr" sz="2200">
                <a:latin typeface="Source Sans Pro Regular"/>
                <a:cs typeface="Segoe UI"/>
              </a:rPr>
              <a:t>Cette ressource d’apprentissage fait partie du Kit de formation avancée pour les équipes d’intervention rapide (KIFA EIR), et s’adresse en particulier aux membres des EIR.</a:t>
            </a:r>
          </a:p>
          <a:p>
            <a:pPr marL="0" indent="0">
              <a:spcBef>
                <a:spcPts val="200"/>
              </a:spcBef>
              <a:buNone/>
              <a:defRPr sz="2400"/>
            </a:pPr>
            <a:endParaRPr lang="en-US" sz="2200">
              <a:latin typeface="Source Sans Pro Regular"/>
              <a:cs typeface="Segoe UI"/>
            </a:endParaRPr>
          </a:p>
          <a:p>
            <a:pPr marL="0" indent="0">
              <a:spcBef>
                <a:spcPts val="200"/>
              </a:spcBef>
              <a:buNone/>
              <a:defRPr sz="2400"/>
            </a:pPr>
            <a:r>
              <a:rPr lang="fr" sz="2200">
                <a:latin typeface="Source Sans Pro Regular"/>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spcBef>
                <a:spcPts val="200"/>
              </a:spcBef>
              <a:buNone/>
              <a:defRPr sz="2400"/>
            </a:pPr>
            <a:endParaRPr lang="en-US" sz="2200">
              <a:latin typeface="Source Sans Pro Regular"/>
              <a:cs typeface="Segoe UI"/>
            </a:endParaRPr>
          </a:p>
          <a:p>
            <a:pPr marL="0" indent="0">
              <a:spcBef>
                <a:spcPts val="200"/>
              </a:spcBef>
              <a:buNone/>
              <a:defRPr sz="2400"/>
            </a:pPr>
            <a:r>
              <a:rPr lang="fr" sz="2200">
                <a:latin typeface="Source Sans Pro Regular"/>
                <a:cs typeface="Segoe UI"/>
              </a:rPr>
              <a:t>Le KIFA EIR est une composante du Programme de Formation des Equipes d’Intervention Rapide de l'OMS.</a:t>
            </a:r>
          </a:p>
          <a:p>
            <a:pPr marL="0" indent="0">
              <a:spcBef>
                <a:spcPts val="0"/>
              </a:spcBef>
              <a:buSzTx/>
              <a:buNone/>
              <a:defRPr sz="2400"/>
            </a:pPr>
            <a:endParaRPr sz="2200"/>
          </a:p>
        </p:txBody>
      </p:sp>
      <p:sp>
        <p:nvSpPr>
          <p:cNvPr id="279" name="Content Placeholder 3"/>
          <p:cNvSpPr txBox="1"/>
          <p:nvPr/>
        </p:nvSpPr>
        <p:spPr>
          <a:xfrm>
            <a:off x="434657" y="842962"/>
            <a:ext cx="4390073" cy="6461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a:t>Introduction</a:t>
            </a:r>
          </a:p>
        </p:txBody>
      </p:sp>
      <p:sp>
        <p:nvSpPr>
          <p:cNvPr id="280" name="Rounded Rectangle 5"/>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
        <p:nvSpPr>
          <p:cNvPr id="387" name="Espace réservé du contenu 2"/>
          <p:cNvSpPr txBox="1">
            <a:spLocks noGrp="1"/>
          </p:cNvSpPr>
          <p:nvPr>
            <p:ph type="body" idx="1"/>
          </p:nvPr>
        </p:nvSpPr>
        <p:spPr>
          <a:xfrm>
            <a:off x="464696" y="1080094"/>
            <a:ext cx="11296978" cy="4654072"/>
          </a:xfrm>
          <a:prstGeom prst="rect">
            <a:avLst/>
          </a:prstGeom>
        </p:spPr>
        <p:txBody>
          <a:bodyPr lIns="34290" tIns="34290" rIns="34290" bIns="34290">
            <a:normAutofit/>
          </a:bodyPr>
          <a:lstStyle/>
          <a:p>
            <a:pPr marL="0" indent="0">
              <a:buNone/>
            </a:pPr>
            <a:r>
              <a:rPr lang="fr" sz="2200" b="1">
                <a:solidFill>
                  <a:srgbClr val="C00000"/>
                </a:solidFill>
              </a:rPr>
              <a:t>Ces normes spécifiques s’appliquent à l’ensemble du personnel et des partenaires de l’OMS. </a:t>
            </a:r>
            <a:endParaRPr lang="fr-FR" sz="2200" b="1">
              <a:solidFill>
                <a:srgbClr val="C00000"/>
              </a:solidFill>
            </a:endParaRPr>
          </a:p>
          <a:p>
            <a:pPr marL="231140" indent="-231140">
              <a:buClr>
                <a:srgbClr val="C00000"/>
              </a:buClr>
              <a:defRPr sz="2400"/>
            </a:pPr>
            <a:r>
              <a:rPr lang="fr" sz="2200">
                <a:cs typeface="Arial"/>
              </a:rPr>
              <a:t>L’exploitation et les abus sexuels constituent des fautes graves et sont donc passibles de </a:t>
            </a:r>
            <a:r>
              <a:rPr lang="fr" sz="2200"/>
              <a:t>sanctions disciplinaires pouvant aller jusqu’au renvoi sans préavis ou à la résiliation du contrat.</a:t>
            </a:r>
          </a:p>
          <a:p>
            <a:pPr marL="231140" indent="-231140">
              <a:buClr>
                <a:srgbClr val="C00000"/>
              </a:buClr>
              <a:defRPr sz="2400"/>
            </a:pPr>
            <a:r>
              <a:rPr lang="fr" sz="2200"/>
              <a:t>Tout type d’activité sexuelle avec des enfants (personnes de moins de 18 ans) est interdit, quel que soit l’âge local de majorité ou de consentement. Une erreur de jugement sur l’âge de l’enfant ne constitue pas un argument de défense.</a:t>
            </a:r>
          </a:p>
          <a:p>
            <a:pPr marL="231140" indent="-231140">
              <a:buClr>
                <a:srgbClr val="C00000"/>
              </a:buClr>
              <a:defRPr sz="2400"/>
            </a:pPr>
            <a:r>
              <a:rPr lang="fr" sz="2200"/>
              <a:t>L’échange d’argent, d’emploi, de biens ou de services contre des relations ou des faveurs sexuelles ou toute autre forme de comportement humiliant, dégradant ou relevant de l’exploitation est interdit. Cette interdiction concerne également l’échange d’assistance due aux bénéficiaires de l’aide.</a:t>
            </a:r>
            <a:endParaRPr sz="2200"/>
          </a:p>
        </p:txBody>
      </p:sp>
      <p:sp>
        <p:nvSpPr>
          <p:cNvPr id="388" name="Titre 1"/>
          <p:cNvSpPr txBox="1">
            <a:spLocks noGrp="1"/>
          </p:cNvSpPr>
          <p:nvPr>
            <p:ph type="title" idx="4294967295"/>
          </p:nvPr>
        </p:nvSpPr>
        <p:spPr>
          <a:xfrm>
            <a:off x="0" y="-50104"/>
            <a:ext cx="7303030" cy="1124523"/>
          </a:xfrm>
          <a:prstGeom prst="rect">
            <a:avLst/>
          </a:prstGeom>
        </p:spPr>
        <p:txBody>
          <a:bodyPr>
            <a:noAutofit/>
          </a:bodyPr>
          <a:lstStyle/>
          <a:p>
            <a:r>
              <a:rPr lang="fr" sz="2200" b="1"/>
              <a:t>Prévenir et lutter contre l’exploitation, les abus et le harcèlement sexuels conformément au </a:t>
            </a:r>
            <a:r>
              <a:rPr lang="en" sz="2200" b="1"/>
              <a:t>Statut du personnel et au Règlement du personnel de l’OMS </a:t>
            </a:r>
            <a:endParaRPr sz="2200" b="1"/>
          </a:p>
        </p:txBody>
      </p:sp>
      <p:sp>
        <p:nvSpPr>
          <p:cNvPr id="389" name="Rectangle"/>
          <p:cNvSpPr/>
          <p:nvPr/>
        </p:nvSpPr>
        <p:spPr>
          <a:xfrm>
            <a:off x="17185" y="5148941"/>
            <a:ext cx="12192000" cy="1709059"/>
          </a:xfrm>
          <a:prstGeom prst="rect">
            <a:avLst/>
          </a:prstGeom>
          <a:solidFill>
            <a:srgbClr val="C00000"/>
          </a:solidFill>
          <a:ln w="12700" cap="flat">
            <a:noFill/>
            <a:miter lim="400000"/>
          </a:ln>
          <a:effectLst/>
        </p:spPr>
        <p:txBody>
          <a:bodyPr wrap="square" lIns="45719" tIns="45719" rIns="45719" bIns="45719" numCol="1" anchor="t">
            <a:noAutofit/>
          </a:bodyPr>
          <a:lstStyle/>
          <a:p>
            <a:pPr algn="ctr">
              <a:lnSpc>
                <a:spcPct val="90000"/>
              </a:lnSpc>
              <a:spcBef>
                <a:spcPts val="1000"/>
              </a:spcBef>
              <a:defRPr>
                <a:solidFill>
                  <a:srgbClr val="FFFFFF"/>
                </a:solidFill>
                <a:latin typeface="+mj-lt"/>
                <a:ea typeface="+mj-ea"/>
                <a:cs typeface="+mj-cs"/>
                <a:sym typeface="Source Sans Pro Regular"/>
              </a:defRPr>
            </a:pPr>
            <a:r>
              <a:rPr lang="fr" sz="2000">
                <a:solidFill>
                  <a:prstClr val="white"/>
                </a:solidFill>
                <a:cs typeface="Arial"/>
              </a:rPr>
              <a:t>La politique et les procédures relatives à la prévention et à la lutte contre l’exploitation, les abus et le harcèlement sexuels, ainsi que les obligations au titre du Statut du personnel et du Règlement du personnel de l’OMS, sont fournies ici à titre d’exemple. Il est recommandé à chaque organisation nationale d’élaborer son propre code de conduite à l’intention de ses équipes professionnelles, dont les agents de santé de première ligne, en incluant des mesures de prévention et de lutte contre l’exploitation, les abus et le harcèlement sexuels.</a:t>
            </a:r>
            <a:endParaRPr sz="2000">
              <a:latin typeface="+mj-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
                                        </p:tgtEl>
                                        <p:attrNameLst>
                                          <p:attrName>style.visibility</p:attrName>
                                        </p:attrNameLst>
                                      </p:cBhvr>
                                      <p:to>
                                        <p:strVal val="visible"/>
                                      </p:to>
                                    </p:set>
                                    <p:anim calcmode="lin" valueType="num">
                                      <p:cBhvr additive="base">
                                        <p:cTn id="7" dur="500" fill="hold"/>
                                        <p:tgtEl>
                                          <p:spTgt spid="389"/>
                                        </p:tgtEl>
                                        <p:attrNameLst>
                                          <p:attrName>ppt_x</p:attrName>
                                        </p:attrNameLst>
                                      </p:cBhvr>
                                      <p:tavLst>
                                        <p:tav tm="0">
                                          <p:val>
                                            <p:strVal val="#ppt_x"/>
                                          </p:val>
                                        </p:tav>
                                        <p:tav tm="100000">
                                          <p:val>
                                            <p:strVal val="#ppt_x"/>
                                          </p:val>
                                        </p:tav>
                                      </p:tavLst>
                                    </p:anim>
                                    <p:anim calcmode="lin" valueType="num">
                                      <p:cBhvr additive="base">
                                        <p:cTn id="8" dur="500" fill="hold"/>
                                        <p:tgtEl>
                                          <p:spTgt spid="3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
        <p:nvSpPr>
          <p:cNvPr id="394" name="Espace réservé du contenu 2"/>
          <p:cNvSpPr txBox="1">
            <a:spLocks noGrp="1"/>
          </p:cNvSpPr>
          <p:nvPr>
            <p:ph type="body" idx="1"/>
          </p:nvPr>
        </p:nvSpPr>
        <p:spPr>
          <a:xfrm>
            <a:off x="310848" y="1443856"/>
            <a:ext cx="11593770" cy="3987751"/>
          </a:xfrm>
          <a:prstGeom prst="rect">
            <a:avLst/>
          </a:prstGeom>
        </p:spPr>
        <p:txBody>
          <a:bodyPr lIns="34290" tIns="34290" rIns="34290" bIns="34290">
            <a:noAutofit/>
          </a:bodyPr>
          <a:lstStyle/>
          <a:p>
            <a:pPr marL="0" indent="0">
              <a:buNone/>
              <a:defRPr sz="2200"/>
            </a:pPr>
            <a:r>
              <a:rPr lang="fr" sz="2100" b="1">
                <a:solidFill>
                  <a:srgbClr val="C00000"/>
                </a:solidFill>
              </a:rPr>
              <a:t>Ces normes spécifiques s’appliquent à l’ensemble du personnel et des partenaires de l’OMS:</a:t>
            </a:r>
            <a:endParaRPr lang="fr-FR" sz="2100" b="1">
              <a:solidFill>
                <a:srgbClr val="C00000"/>
              </a:solidFill>
            </a:endParaRPr>
          </a:p>
          <a:p>
            <a:pPr marL="254000" indent="-254000">
              <a:buClr>
                <a:srgbClr val="C00000"/>
              </a:buClr>
              <a:defRPr sz="2200"/>
            </a:pPr>
            <a:r>
              <a:rPr lang="fr" sz="2000"/>
              <a:t>Les relations sexuelles entre le personnel de l’OMS et les bénéficiaires de l’aide, dans la mesure où elles reposent sur un rapport de force inégal, compromettent la crédibilité et l’intégrité de l’action de l’OMS et des Nations Unies, et sont vivement déconseillées.</a:t>
            </a:r>
          </a:p>
          <a:p>
            <a:pPr marL="254000" indent="-254000">
              <a:buClr>
                <a:srgbClr val="C00000"/>
              </a:buClr>
              <a:defRPr sz="2200"/>
            </a:pPr>
            <a:r>
              <a:rPr lang="fr" sz="2000"/>
              <a:t>Lorsqu’un membre du personnel de l’OMS, d’un prestataire ou d’un partenaire a une inquiétude ou des soupçons sur un collègue concernant des faits d’exploitation ou d’abus sexuels, que celui-ci appartienne ou non à la même organisation et qu’il relève ou non du système des Nations Unies, il doit le signaler au moyen des mécanismes prévus à cet effet, dont le service de signalement des problèmes d’intégrité de l’OMS.</a:t>
            </a:r>
          </a:p>
          <a:p>
            <a:pPr marL="254000" indent="-254000">
              <a:buClr>
                <a:srgbClr val="C00000"/>
              </a:buClr>
              <a:defRPr sz="2200"/>
            </a:pPr>
            <a:r>
              <a:rPr lang="fr" sz="2000"/>
              <a:t>Le personnel de l’OMS est tenu d’instaurer et d’entretenir un environnement de nature à prévenir l’exploitation et les abus sexuels. En particulier, il incombe aux responsables à tous les niveaux de mettre en place des dispositifs visant à préserver cet environnement et d’en assurer le fonctionnement. </a:t>
            </a:r>
            <a:endParaRPr lang="fr-FR" sz="2000"/>
          </a:p>
        </p:txBody>
      </p:sp>
      <p:sp>
        <p:nvSpPr>
          <p:cNvPr id="398" name="Titre 1"/>
          <p:cNvSpPr txBox="1"/>
          <p:nvPr/>
        </p:nvSpPr>
        <p:spPr>
          <a:xfrm>
            <a:off x="41024" y="128720"/>
            <a:ext cx="10599337" cy="13111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defTabSz="289321">
              <a:lnSpc>
                <a:spcPct val="90000"/>
              </a:lnSpc>
              <a:defRPr sz="3200">
                <a:solidFill>
                  <a:srgbClr val="C00000"/>
                </a:solidFill>
                <a:latin typeface="Source Sans Pro Bold"/>
                <a:ea typeface="Source Sans Pro Bold"/>
                <a:cs typeface="Source Sans Pro Bold"/>
                <a:sym typeface="Source Sans Pro Bold"/>
              </a:defRPr>
            </a:lvl1pPr>
          </a:lstStyle>
          <a:p>
            <a:r>
              <a:rPr lang="fr" sz="2800" b="1">
                <a:solidFill>
                  <a:srgbClr val="002060"/>
                </a:solidFill>
              </a:rPr>
              <a:t>Prévenir et lutter contre l’exploitation, les abus et le harcèlement sexuels conformément au </a:t>
            </a:r>
            <a:r>
              <a:rPr lang="en" sz="2800" b="1">
                <a:solidFill>
                  <a:srgbClr val="002060"/>
                </a:solidFill>
              </a:rPr>
              <a:t>Statut du personnel et au Règlement du personnel de l’OMS</a:t>
            </a:r>
            <a:r>
              <a:rPr lang="en" b="1">
                <a:solidFill>
                  <a:srgbClr val="002060"/>
                </a:solidFill>
              </a:rPr>
              <a:t> </a:t>
            </a:r>
            <a:r>
              <a:rPr b="1">
                <a:solidFill>
                  <a:srgbClr val="002060"/>
                </a:solidFill>
              </a:rPr>
              <a:t> </a:t>
            </a:r>
          </a:p>
        </p:txBody>
      </p:sp>
      <p:sp>
        <p:nvSpPr>
          <p:cNvPr id="3" name="Rectangle">
            <a:extLst>
              <a:ext uri="{FF2B5EF4-FFF2-40B4-BE49-F238E27FC236}">
                <a16:creationId xmlns:a16="http://schemas.microsoft.com/office/drawing/2014/main" id="{488192C9-13D3-8E2B-3F10-E17011496EB8}"/>
              </a:ext>
            </a:extLst>
          </p:cNvPr>
          <p:cNvSpPr/>
          <p:nvPr/>
        </p:nvSpPr>
        <p:spPr>
          <a:xfrm>
            <a:off x="41024" y="5136474"/>
            <a:ext cx="12150976" cy="1721525"/>
          </a:xfrm>
          <a:prstGeom prst="rect">
            <a:avLst/>
          </a:prstGeom>
          <a:solidFill>
            <a:srgbClr val="C00000"/>
          </a:solidFill>
          <a:ln w="12700" cap="flat">
            <a:noFill/>
            <a:miter lim="400000"/>
          </a:ln>
          <a:effectLst/>
        </p:spPr>
        <p:txBody>
          <a:bodyPr wrap="square" lIns="45719" tIns="45719" rIns="45719" bIns="45719" numCol="1" anchor="t">
            <a:noAutofit/>
          </a:bodyPr>
          <a:lstStyle/>
          <a:p>
            <a:pPr algn="ctr"/>
            <a:r>
              <a:rPr lang="fr" sz="2000">
                <a:solidFill>
                  <a:prstClr val="white"/>
                </a:solidFill>
                <a:latin typeface="+mj-lt"/>
                <a:cs typeface="Arial"/>
              </a:rPr>
              <a:t>La politique et les procédures relatives à la prévention et à la lutte contre l’exploitation, les abus et le harcèlement sexuels, ainsi que les obligations au titre du Statut du personnel et du Règlement du personnel de l’OMS, sont fournies ici à titre d’exemple. Il est recommandé à chaque organisation nationale d’élaborer son propre code de conduite à l’intention de ses équipes professionnelles, dont les agents de santé de première ligne, en incluant des mesures de prévention et de lutte contre l’exploitation, les abus et le harcèlement sexuels.</a:t>
            </a:r>
            <a:endParaRPr lang="fr-FR" sz="2000">
              <a:solidFill>
                <a:prstClr val="white"/>
              </a:solidFill>
              <a:latin typeface="+mj-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sp>
        <p:nvSpPr>
          <p:cNvPr id="402" name="Titre 1"/>
          <p:cNvSpPr txBox="1">
            <a:spLocks noGrp="1"/>
          </p:cNvSpPr>
          <p:nvPr>
            <p:ph type="title"/>
          </p:nvPr>
        </p:nvSpPr>
        <p:spPr>
          <a:xfrm>
            <a:off x="285670" y="238973"/>
            <a:ext cx="10667251" cy="895041"/>
          </a:xfrm>
          <a:prstGeom prst="rect">
            <a:avLst/>
          </a:prstGeom>
        </p:spPr>
        <p:txBody>
          <a:bodyPr>
            <a:noAutofit/>
          </a:bodyPr>
          <a:lstStyle>
            <a:lvl1pPr defTabSz="243030">
              <a:defRPr sz="2688">
                <a:solidFill>
                  <a:srgbClr val="C00000"/>
                </a:solidFill>
              </a:defRPr>
            </a:lvl1pPr>
          </a:lstStyle>
          <a:p>
            <a:r>
              <a:rPr lang="fr" sz="3200" b="1">
                <a:solidFill>
                  <a:srgbClr val="002060"/>
                </a:solidFill>
              </a:rPr>
              <a:t>Prévention et lutte contre l’exploitation, les abus et le harcèlement sexuels en situation d’urgence</a:t>
            </a:r>
            <a:endParaRPr sz="3200" b="1">
              <a:solidFill>
                <a:srgbClr val="002060"/>
              </a:solidFill>
            </a:endParaRPr>
          </a:p>
        </p:txBody>
      </p:sp>
      <p:sp>
        <p:nvSpPr>
          <p:cNvPr id="403" name="Espace réservé du contenu 2"/>
          <p:cNvSpPr txBox="1">
            <a:spLocks noGrp="1"/>
          </p:cNvSpPr>
          <p:nvPr>
            <p:ph type="body" sz="half" idx="1"/>
          </p:nvPr>
        </p:nvSpPr>
        <p:spPr>
          <a:xfrm>
            <a:off x="285670" y="1306153"/>
            <a:ext cx="6471031" cy="4707436"/>
          </a:xfrm>
          <a:prstGeom prst="rect">
            <a:avLst/>
          </a:prstGeom>
        </p:spPr>
        <p:txBody>
          <a:bodyPr>
            <a:noAutofit/>
          </a:bodyPr>
          <a:lstStyle/>
          <a:p>
            <a:pPr marL="248920" indent="-248920" defTabSz="283535">
              <a:spcBef>
                <a:spcPts val="200"/>
              </a:spcBef>
              <a:buClr>
                <a:srgbClr val="C00000"/>
              </a:buClr>
              <a:defRPr sz="2156"/>
            </a:pPr>
            <a:r>
              <a:rPr lang="fr" sz="2200"/>
              <a:t>Selon toute probabilité, les formes de violence sexuelle varieront en fonction de la nature et de la phase de la situation d’urgence.</a:t>
            </a:r>
          </a:p>
          <a:p>
            <a:pPr marL="248920" indent="-248920" defTabSz="283535">
              <a:spcBef>
                <a:spcPts val="200"/>
              </a:spcBef>
              <a:buClr>
                <a:srgbClr val="C00000"/>
              </a:buClr>
              <a:defRPr sz="2156"/>
            </a:pPr>
            <a:r>
              <a:rPr lang="fr" sz="2200"/>
              <a:t>Les risques et les auteurs différeront d’une situation d’urgence à l’autre et varieront très certainement au fil du temps. </a:t>
            </a:r>
          </a:p>
          <a:p>
            <a:pPr marL="248920" indent="-248920" defTabSz="283535">
              <a:spcBef>
                <a:spcPts val="200"/>
              </a:spcBef>
              <a:buClr>
                <a:srgbClr val="C00000"/>
              </a:buClr>
              <a:defRPr sz="2156"/>
            </a:pPr>
            <a:r>
              <a:rPr lang="fr" sz="2200"/>
              <a:t>Toute enquête sur un cas de violence sexuelle doit être préparée et menée avec une connaissance adéquate de la nature de la situation d’urgence et du contexte dans lequel les enquêteurs opéreront, tout en gardant les objectifs du processus à l’esprit. </a:t>
            </a:r>
          </a:p>
          <a:p>
            <a:pPr marL="248920" indent="-248920" defTabSz="283535">
              <a:spcBef>
                <a:spcPts val="200"/>
              </a:spcBef>
              <a:buClr>
                <a:srgbClr val="C00000"/>
              </a:buClr>
              <a:defRPr sz="2156"/>
            </a:pPr>
            <a:r>
              <a:rPr lang="fr" sz="2200"/>
              <a:t>Le type d’informations à recueillir et les méthodes à employer dépendront des objectifs de l’enquête prévue ainsi que de la phase et du type d’urgence. </a:t>
            </a:r>
            <a:endParaRPr lang="fr-FR" sz="2200"/>
          </a:p>
        </p:txBody>
      </p:sp>
      <p:pic>
        <p:nvPicPr>
          <p:cNvPr id="404" name="Image 6" descr="Image 6"/>
          <p:cNvPicPr>
            <a:picLocks noChangeAspect="1"/>
          </p:cNvPicPr>
          <p:nvPr/>
        </p:nvPicPr>
        <p:blipFill>
          <a:blip r:embed="rId3"/>
          <a:stretch>
            <a:fillRect/>
          </a:stretch>
        </p:blipFill>
        <p:spPr>
          <a:xfrm>
            <a:off x="6875629" y="2466287"/>
            <a:ext cx="3712192" cy="2019259"/>
          </a:xfrm>
          <a:prstGeom prst="rect">
            <a:avLst/>
          </a:prstGeom>
          <a:ln w="12700">
            <a:miter lim="400000"/>
          </a:ln>
        </p:spPr>
      </p:pic>
      <p:sp>
        <p:nvSpPr>
          <p:cNvPr id="405" name="TextBox 1"/>
          <p:cNvSpPr txBox="1"/>
          <p:nvPr/>
        </p:nvSpPr>
        <p:spPr>
          <a:xfrm>
            <a:off x="6921349" y="4692689"/>
            <a:ext cx="4869976" cy="662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200">
                <a:solidFill>
                  <a:srgbClr val="444444"/>
                </a:solidFill>
                <a:latin typeface="+mj-lt"/>
                <a:ea typeface="+mj-ea"/>
                <a:cs typeface="+mj-cs"/>
                <a:sym typeface="Source Sans Pro Regular"/>
              </a:defRPr>
            </a:pPr>
            <a:r>
              <a:t>WHO Ethical and safety recommendations for researching, documenting and monitoring sexual violence in emergencies ​</a:t>
            </a:r>
          </a:p>
          <a:p>
            <a:pPr>
              <a:defRPr sz="1200">
                <a:solidFill>
                  <a:srgbClr val="0000FF"/>
                </a:solidFill>
                <a:latin typeface="+mj-lt"/>
                <a:ea typeface="+mj-ea"/>
                <a:cs typeface="+mj-cs"/>
                <a:sym typeface="Source Sans Pro Regular"/>
              </a:defRPr>
            </a:pPr>
            <a:r>
              <a:rPr u="sng">
                <a:solidFill>
                  <a:srgbClr val="0563C1"/>
                </a:solidFill>
                <a:uFill>
                  <a:solidFill>
                    <a:srgbClr val="0563C1"/>
                  </a:solidFill>
                </a:uFill>
                <a:hlinkClick r:id="rId4"/>
              </a:rPr>
              <a:t>https://www.who.int/gender/documents/OMS_Ethics&amp;Safety10Aug07.pdf</a:t>
            </a:r>
            <a:r>
              <a:rPr>
                <a:solidFill>
                  <a:srgbClr val="444444"/>
                </a:solidFill>
              </a:rPr>
              <a:t>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
        <p:nvSpPr>
          <p:cNvPr id="411" name="Espace réservé du contenu 2"/>
          <p:cNvSpPr txBox="1">
            <a:spLocks noGrp="1"/>
          </p:cNvSpPr>
          <p:nvPr>
            <p:ph type="body" sz="half" idx="1"/>
          </p:nvPr>
        </p:nvSpPr>
        <p:spPr>
          <a:xfrm>
            <a:off x="674557" y="1452740"/>
            <a:ext cx="7434055" cy="4654072"/>
          </a:xfrm>
          <a:prstGeom prst="rect">
            <a:avLst/>
          </a:prstGeom>
        </p:spPr>
        <p:txBody>
          <a:bodyPr lIns="34290" tIns="34290" rIns="34290" bIns="34290"/>
          <a:lstStyle/>
          <a:p>
            <a:pPr marL="231140" indent="-231140">
              <a:buClr>
                <a:srgbClr val="C00000"/>
              </a:buClr>
              <a:defRPr sz="2400"/>
            </a:pPr>
            <a:r>
              <a:rPr lang="fr" sz="2400"/>
              <a:t>Le responsable de l’intervention d’urgence (ou toute autre personne occupant une fonction équivalente) sera chargé d’instaurer et d’entretenir un environnement de nature à prévenir l’exploitation et les abus sexuels, et de prendre les mesures appropriées à cet effet.</a:t>
            </a:r>
            <a:endParaRPr lang="en-US" sz="2400"/>
          </a:p>
          <a:p>
            <a:pPr marL="231140" indent="-231140">
              <a:buClr>
                <a:srgbClr val="C00000"/>
              </a:buClr>
              <a:defRPr sz="2400"/>
            </a:pPr>
            <a:endParaRPr lang="en-US" sz="2400"/>
          </a:p>
          <a:p>
            <a:pPr marL="231140" indent="-231140">
              <a:buClr>
                <a:srgbClr val="C00000"/>
              </a:buClr>
              <a:defRPr sz="2400"/>
            </a:pPr>
            <a:r>
              <a:rPr lang="fr" sz="2400"/>
              <a:t>Il doit notamment informer son équipe et les autres membres du personnel du code de conduite à respecter, et vérifier que chacun suive les formations obligatoires en matière de prévention et de lutte contre l’exploitation et les abus sexuels.</a:t>
            </a:r>
            <a:endParaRPr lang="fr-FR" sz="2400"/>
          </a:p>
        </p:txBody>
      </p:sp>
      <p:sp>
        <p:nvSpPr>
          <p:cNvPr id="412" name="Titre 1"/>
          <p:cNvSpPr txBox="1">
            <a:spLocks noGrp="1"/>
          </p:cNvSpPr>
          <p:nvPr>
            <p:ph type="title" idx="4294967295"/>
          </p:nvPr>
        </p:nvSpPr>
        <p:spPr>
          <a:xfrm>
            <a:off x="0" y="-163081"/>
            <a:ext cx="8108612" cy="1307041"/>
          </a:xfrm>
          <a:prstGeom prst="rect">
            <a:avLst/>
          </a:prstGeom>
        </p:spPr>
        <p:txBody>
          <a:bodyPr>
            <a:noAutofit/>
          </a:bodyPr>
          <a:lstStyle/>
          <a:p>
            <a:r>
              <a:rPr lang="fr" sz="2400" b="1"/>
              <a:t>Rôle du responsable de l’intervention d’urgence dans la prévention et la lutte contre l’exploitation, les abus et le harcèlement sexuels</a:t>
            </a:r>
            <a:endParaRPr sz="2400" b="1"/>
          </a:p>
        </p:txBody>
      </p:sp>
      <p:pic>
        <p:nvPicPr>
          <p:cNvPr id="413" name="Image 6" descr="Image 6"/>
          <p:cNvPicPr>
            <a:picLocks noChangeAspect="1"/>
          </p:cNvPicPr>
          <p:nvPr/>
        </p:nvPicPr>
        <p:blipFill>
          <a:blip r:embed="rId2"/>
          <a:srcRect l="4" r="5" b="1416"/>
          <a:stretch>
            <a:fillRect/>
          </a:stretch>
        </p:blipFill>
        <p:spPr>
          <a:xfrm>
            <a:off x="8108612" y="2232161"/>
            <a:ext cx="3236764" cy="3738960"/>
          </a:xfrm>
          <a:custGeom>
            <a:avLst/>
            <a:gdLst/>
            <a:ahLst/>
            <a:cxnLst>
              <a:cxn ang="0">
                <a:pos x="wd2" y="hd2"/>
              </a:cxn>
              <a:cxn ang="5400000">
                <a:pos x="wd2" y="hd2"/>
              </a:cxn>
              <a:cxn ang="10800000">
                <a:pos x="wd2" y="hd2"/>
              </a:cxn>
              <a:cxn ang="16200000">
                <a:pos x="wd2" y="hd2"/>
              </a:cxn>
            </a:cxnLst>
            <a:rect l="0" t="0" r="r" b="b"/>
            <a:pathLst>
              <a:path w="21547" h="21600" extrusionOk="0">
                <a:moveTo>
                  <a:pt x="3775" y="0"/>
                </a:moveTo>
                <a:lnTo>
                  <a:pt x="4190" y="138"/>
                </a:lnTo>
                <a:cubicBezTo>
                  <a:pt x="4371" y="199"/>
                  <a:pt x="4553" y="258"/>
                  <a:pt x="4736" y="310"/>
                </a:cubicBezTo>
                <a:cubicBezTo>
                  <a:pt x="4684" y="423"/>
                  <a:pt x="4633" y="399"/>
                  <a:pt x="4581" y="387"/>
                </a:cubicBezTo>
                <a:cubicBezTo>
                  <a:pt x="4265" y="342"/>
                  <a:pt x="3939" y="308"/>
                  <a:pt x="3635" y="183"/>
                </a:cubicBezTo>
                <a:cubicBezTo>
                  <a:pt x="3561" y="161"/>
                  <a:pt x="3476" y="161"/>
                  <a:pt x="3444" y="241"/>
                </a:cubicBezTo>
                <a:cubicBezTo>
                  <a:pt x="3392" y="354"/>
                  <a:pt x="3466" y="422"/>
                  <a:pt x="3540" y="479"/>
                </a:cubicBezTo>
                <a:cubicBezTo>
                  <a:pt x="3666" y="581"/>
                  <a:pt x="3813" y="560"/>
                  <a:pt x="3949" y="571"/>
                </a:cubicBezTo>
                <a:cubicBezTo>
                  <a:pt x="4327" y="628"/>
                  <a:pt x="4507" y="785"/>
                  <a:pt x="4591" y="1149"/>
                </a:cubicBezTo>
                <a:cubicBezTo>
                  <a:pt x="4265" y="1001"/>
                  <a:pt x="3939" y="1182"/>
                  <a:pt x="3624" y="1080"/>
                </a:cubicBezTo>
                <a:cubicBezTo>
                  <a:pt x="3540" y="1057"/>
                  <a:pt x="3413" y="1093"/>
                  <a:pt x="3455" y="1217"/>
                </a:cubicBezTo>
                <a:cubicBezTo>
                  <a:pt x="3497" y="1331"/>
                  <a:pt x="3633" y="1421"/>
                  <a:pt x="3392" y="1399"/>
                </a:cubicBezTo>
                <a:cubicBezTo>
                  <a:pt x="3213" y="1387"/>
                  <a:pt x="3162" y="1250"/>
                  <a:pt x="3109" y="1103"/>
                </a:cubicBezTo>
                <a:cubicBezTo>
                  <a:pt x="3067" y="1023"/>
                  <a:pt x="2950" y="979"/>
                  <a:pt x="2866" y="1025"/>
                </a:cubicBezTo>
                <a:cubicBezTo>
                  <a:pt x="2761" y="1070"/>
                  <a:pt x="2795" y="1193"/>
                  <a:pt x="2795" y="1284"/>
                </a:cubicBezTo>
                <a:cubicBezTo>
                  <a:pt x="2784" y="1454"/>
                  <a:pt x="2867" y="1534"/>
                  <a:pt x="3014" y="1568"/>
                </a:cubicBezTo>
                <a:cubicBezTo>
                  <a:pt x="3192" y="1614"/>
                  <a:pt x="3372" y="1672"/>
                  <a:pt x="3603" y="1740"/>
                </a:cubicBezTo>
                <a:cubicBezTo>
                  <a:pt x="3351" y="1854"/>
                  <a:pt x="3161" y="1831"/>
                  <a:pt x="2972" y="1740"/>
                </a:cubicBezTo>
                <a:cubicBezTo>
                  <a:pt x="2740" y="1638"/>
                  <a:pt x="2437" y="1501"/>
                  <a:pt x="2248" y="1626"/>
                </a:cubicBezTo>
                <a:cubicBezTo>
                  <a:pt x="1964" y="1807"/>
                  <a:pt x="1731" y="1694"/>
                  <a:pt x="1479" y="1660"/>
                </a:cubicBezTo>
                <a:cubicBezTo>
                  <a:pt x="954" y="1592"/>
                  <a:pt x="1280" y="1490"/>
                  <a:pt x="755" y="1433"/>
                </a:cubicBezTo>
                <a:cubicBezTo>
                  <a:pt x="545" y="1410"/>
                  <a:pt x="325" y="1320"/>
                  <a:pt x="21" y="1444"/>
                </a:cubicBezTo>
                <a:cubicBezTo>
                  <a:pt x="1397" y="2103"/>
                  <a:pt x="2046" y="2058"/>
                  <a:pt x="3275" y="2864"/>
                </a:cubicBezTo>
                <a:cubicBezTo>
                  <a:pt x="3223" y="2943"/>
                  <a:pt x="3172" y="2909"/>
                  <a:pt x="3120" y="2898"/>
                </a:cubicBezTo>
                <a:cubicBezTo>
                  <a:pt x="3035" y="2887"/>
                  <a:pt x="2929" y="2840"/>
                  <a:pt x="2908" y="2987"/>
                </a:cubicBezTo>
                <a:cubicBezTo>
                  <a:pt x="2898" y="3101"/>
                  <a:pt x="2962" y="3157"/>
                  <a:pt x="3067" y="3169"/>
                </a:cubicBezTo>
                <a:cubicBezTo>
                  <a:pt x="3371" y="3214"/>
                  <a:pt x="3644" y="3374"/>
                  <a:pt x="3917" y="3510"/>
                </a:cubicBezTo>
                <a:cubicBezTo>
                  <a:pt x="4043" y="3567"/>
                  <a:pt x="4181" y="3647"/>
                  <a:pt x="4129" y="3852"/>
                </a:cubicBezTo>
                <a:cubicBezTo>
                  <a:pt x="4024" y="3909"/>
                  <a:pt x="3949" y="3829"/>
                  <a:pt x="3865" y="3817"/>
                </a:cubicBezTo>
                <a:cubicBezTo>
                  <a:pt x="3781" y="3806"/>
                  <a:pt x="3582" y="3850"/>
                  <a:pt x="3635" y="3884"/>
                </a:cubicBezTo>
                <a:cubicBezTo>
                  <a:pt x="3876" y="4009"/>
                  <a:pt x="3433" y="4317"/>
                  <a:pt x="3727" y="4317"/>
                </a:cubicBezTo>
                <a:cubicBezTo>
                  <a:pt x="4211" y="4317"/>
                  <a:pt x="4475" y="4861"/>
                  <a:pt x="4937" y="4872"/>
                </a:cubicBezTo>
                <a:cubicBezTo>
                  <a:pt x="5011" y="4872"/>
                  <a:pt x="5043" y="4974"/>
                  <a:pt x="5043" y="5053"/>
                </a:cubicBezTo>
                <a:cubicBezTo>
                  <a:pt x="5043" y="5155"/>
                  <a:pt x="4968" y="5168"/>
                  <a:pt x="4895" y="5179"/>
                </a:cubicBezTo>
                <a:cubicBezTo>
                  <a:pt x="4779" y="5191"/>
                  <a:pt x="4654" y="5055"/>
                  <a:pt x="4507" y="5248"/>
                </a:cubicBezTo>
                <a:cubicBezTo>
                  <a:pt x="4780" y="5362"/>
                  <a:pt x="5064" y="5474"/>
                  <a:pt x="5053" y="5860"/>
                </a:cubicBezTo>
                <a:cubicBezTo>
                  <a:pt x="5053" y="5962"/>
                  <a:pt x="5168" y="6007"/>
                  <a:pt x="5252" y="6030"/>
                </a:cubicBezTo>
                <a:cubicBezTo>
                  <a:pt x="5399" y="6075"/>
                  <a:pt x="5514" y="6144"/>
                  <a:pt x="5598" y="6291"/>
                </a:cubicBezTo>
                <a:cubicBezTo>
                  <a:pt x="5598" y="6325"/>
                  <a:pt x="5598" y="6349"/>
                  <a:pt x="5598" y="6383"/>
                </a:cubicBezTo>
                <a:cubicBezTo>
                  <a:pt x="5577" y="6735"/>
                  <a:pt x="5366" y="6724"/>
                  <a:pt x="5135" y="6667"/>
                </a:cubicBezTo>
                <a:cubicBezTo>
                  <a:pt x="4862" y="6599"/>
                  <a:pt x="4589" y="6462"/>
                  <a:pt x="4295" y="6587"/>
                </a:cubicBezTo>
                <a:cubicBezTo>
                  <a:pt x="4705" y="6757"/>
                  <a:pt x="5159" y="6768"/>
                  <a:pt x="5537" y="7007"/>
                </a:cubicBezTo>
                <a:cubicBezTo>
                  <a:pt x="4129" y="7052"/>
                  <a:pt x="2887" y="6291"/>
                  <a:pt x="1521" y="5996"/>
                </a:cubicBezTo>
                <a:cubicBezTo>
                  <a:pt x="1563" y="6189"/>
                  <a:pt x="1680" y="6234"/>
                  <a:pt x="1775" y="6257"/>
                </a:cubicBezTo>
                <a:cubicBezTo>
                  <a:pt x="2279" y="6404"/>
                  <a:pt x="2721" y="6700"/>
                  <a:pt x="3183" y="6949"/>
                </a:cubicBezTo>
                <a:cubicBezTo>
                  <a:pt x="3372" y="7051"/>
                  <a:pt x="3508" y="7165"/>
                  <a:pt x="3582" y="7380"/>
                </a:cubicBezTo>
                <a:cubicBezTo>
                  <a:pt x="3645" y="7585"/>
                  <a:pt x="3771" y="7676"/>
                  <a:pt x="4002" y="7619"/>
                </a:cubicBezTo>
                <a:cubicBezTo>
                  <a:pt x="4191" y="7573"/>
                  <a:pt x="4391" y="7596"/>
                  <a:pt x="4591" y="7619"/>
                </a:cubicBezTo>
                <a:cubicBezTo>
                  <a:pt x="4812" y="7642"/>
                  <a:pt x="5064" y="7870"/>
                  <a:pt x="5011" y="7995"/>
                </a:cubicBezTo>
                <a:cubicBezTo>
                  <a:pt x="4906" y="8199"/>
                  <a:pt x="4728" y="8098"/>
                  <a:pt x="4581" y="8075"/>
                </a:cubicBezTo>
                <a:cubicBezTo>
                  <a:pt x="4402" y="8052"/>
                  <a:pt x="4076" y="7995"/>
                  <a:pt x="4076" y="8018"/>
                </a:cubicBezTo>
                <a:cubicBezTo>
                  <a:pt x="3960" y="8529"/>
                  <a:pt x="3697" y="8142"/>
                  <a:pt x="3508" y="8142"/>
                </a:cubicBezTo>
                <a:cubicBezTo>
                  <a:pt x="3329" y="8142"/>
                  <a:pt x="3150" y="8086"/>
                  <a:pt x="2982" y="8041"/>
                </a:cubicBezTo>
                <a:cubicBezTo>
                  <a:pt x="2762" y="7984"/>
                  <a:pt x="2561" y="8084"/>
                  <a:pt x="2351" y="8107"/>
                </a:cubicBezTo>
                <a:cubicBezTo>
                  <a:pt x="2162" y="8130"/>
                  <a:pt x="2268" y="8425"/>
                  <a:pt x="2153" y="8550"/>
                </a:cubicBezTo>
                <a:cubicBezTo>
                  <a:pt x="2132" y="8584"/>
                  <a:pt x="2110" y="8584"/>
                  <a:pt x="2089" y="8584"/>
                </a:cubicBezTo>
                <a:cubicBezTo>
                  <a:pt x="2026" y="9470"/>
                  <a:pt x="924" y="9254"/>
                  <a:pt x="924" y="9288"/>
                </a:cubicBezTo>
                <a:cubicBezTo>
                  <a:pt x="830" y="9345"/>
                  <a:pt x="712" y="9209"/>
                  <a:pt x="596" y="9345"/>
                </a:cubicBezTo>
                <a:cubicBezTo>
                  <a:pt x="1090" y="9970"/>
                  <a:pt x="1847" y="10118"/>
                  <a:pt x="2520" y="10583"/>
                </a:cubicBezTo>
                <a:cubicBezTo>
                  <a:pt x="1963" y="10742"/>
                  <a:pt x="1638" y="10197"/>
                  <a:pt x="1228" y="10265"/>
                </a:cubicBezTo>
                <a:cubicBezTo>
                  <a:pt x="1028" y="10435"/>
                  <a:pt x="1626" y="10708"/>
                  <a:pt x="1048" y="10787"/>
                </a:cubicBezTo>
                <a:cubicBezTo>
                  <a:pt x="1300" y="10935"/>
                  <a:pt x="1480" y="11083"/>
                  <a:pt x="1659" y="11253"/>
                </a:cubicBezTo>
                <a:cubicBezTo>
                  <a:pt x="1963" y="11559"/>
                  <a:pt x="2028" y="11764"/>
                  <a:pt x="1880" y="12172"/>
                </a:cubicBezTo>
                <a:cubicBezTo>
                  <a:pt x="1786" y="12445"/>
                  <a:pt x="1649" y="12693"/>
                  <a:pt x="1775" y="13011"/>
                </a:cubicBezTo>
                <a:cubicBezTo>
                  <a:pt x="1859" y="13227"/>
                  <a:pt x="1826" y="13375"/>
                  <a:pt x="1511" y="13273"/>
                </a:cubicBezTo>
                <a:cubicBezTo>
                  <a:pt x="1174" y="13171"/>
                  <a:pt x="1049" y="13364"/>
                  <a:pt x="1133" y="13750"/>
                </a:cubicBezTo>
                <a:cubicBezTo>
                  <a:pt x="1185" y="13999"/>
                  <a:pt x="1134" y="14079"/>
                  <a:pt x="903" y="14045"/>
                </a:cubicBezTo>
                <a:cubicBezTo>
                  <a:pt x="651" y="14011"/>
                  <a:pt x="407" y="13854"/>
                  <a:pt x="92" y="13933"/>
                </a:cubicBezTo>
                <a:cubicBezTo>
                  <a:pt x="344" y="14387"/>
                  <a:pt x="881" y="14249"/>
                  <a:pt x="1175" y="14680"/>
                </a:cubicBezTo>
                <a:cubicBezTo>
                  <a:pt x="828" y="14680"/>
                  <a:pt x="555" y="14682"/>
                  <a:pt x="303" y="14591"/>
                </a:cubicBezTo>
                <a:cubicBezTo>
                  <a:pt x="198" y="14557"/>
                  <a:pt x="84" y="14510"/>
                  <a:pt x="21" y="14646"/>
                </a:cubicBezTo>
                <a:cubicBezTo>
                  <a:pt x="-53" y="14805"/>
                  <a:pt x="92" y="14862"/>
                  <a:pt x="176" y="14885"/>
                </a:cubicBezTo>
                <a:cubicBezTo>
                  <a:pt x="418" y="14964"/>
                  <a:pt x="608" y="15147"/>
                  <a:pt x="818" y="15295"/>
                </a:cubicBezTo>
                <a:cubicBezTo>
                  <a:pt x="1270" y="15613"/>
                  <a:pt x="1764" y="15885"/>
                  <a:pt x="2142" y="16407"/>
                </a:cubicBezTo>
                <a:cubicBezTo>
                  <a:pt x="1669" y="16271"/>
                  <a:pt x="1313" y="15952"/>
                  <a:pt x="861" y="15896"/>
                </a:cubicBezTo>
                <a:cubicBezTo>
                  <a:pt x="1249" y="16372"/>
                  <a:pt x="1743" y="16690"/>
                  <a:pt x="2205" y="17042"/>
                </a:cubicBezTo>
                <a:cubicBezTo>
                  <a:pt x="2342" y="17144"/>
                  <a:pt x="2478" y="17214"/>
                  <a:pt x="2499" y="17429"/>
                </a:cubicBezTo>
                <a:cubicBezTo>
                  <a:pt x="2562" y="17850"/>
                  <a:pt x="2731" y="18190"/>
                  <a:pt x="3109" y="18372"/>
                </a:cubicBezTo>
                <a:cubicBezTo>
                  <a:pt x="3109" y="18372"/>
                  <a:pt x="3088" y="18439"/>
                  <a:pt x="3077" y="18473"/>
                </a:cubicBezTo>
                <a:cubicBezTo>
                  <a:pt x="2846" y="18484"/>
                  <a:pt x="2666" y="18235"/>
                  <a:pt x="2382" y="18326"/>
                </a:cubicBezTo>
                <a:cubicBezTo>
                  <a:pt x="2666" y="18667"/>
                  <a:pt x="2897" y="18960"/>
                  <a:pt x="3286" y="19119"/>
                </a:cubicBezTo>
                <a:cubicBezTo>
                  <a:pt x="3601" y="19244"/>
                  <a:pt x="3990" y="19325"/>
                  <a:pt x="4221" y="19734"/>
                </a:cubicBezTo>
                <a:cubicBezTo>
                  <a:pt x="3959" y="19813"/>
                  <a:pt x="3760" y="19710"/>
                  <a:pt x="3561" y="19642"/>
                </a:cubicBezTo>
                <a:cubicBezTo>
                  <a:pt x="3256" y="19528"/>
                  <a:pt x="2951" y="19405"/>
                  <a:pt x="2647" y="19291"/>
                </a:cubicBezTo>
                <a:cubicBezTo>
                  <a:pt x="2531" y="19246"/>
                  <a:pt x="2406" y="19222"/>
                  <a:pt x="2332" y="19426"/>
                </a:cubicBezTo>
                <a:cubicBezTo>
                  <a:pt x="2721" y="19472"/>
                  <a:pt x="2952" y="19745"/>
                  <a:pt x="3194" y="20007"/>
                </a:cubicBezTo>
                <a:cubicBezTo>
                  <a:pt x="3330" y="20154"/>
                  <a:pt x="3446" y="20345"/>
                  <a:pt x="3688" y="20277"/>
                </a:cubicBezTo>
                <a:cubicBezTo>
                  <a:pt x="3814" y="20243"/>
                  <a:pt x="3896" y="20347"/>
                  <a:pt x="3886" y="20483"/>
                </a:cubicBezTo>
                <a:cubicBezTo>
                  <a:pt x="3833" y="20960"/>
                  <a:pt x="4138" y="21117"/>
                  <a:pt x="4454" y="21208"/>
                </a:cubicBezTo>
                <a:cubicBezTo>
                  <a:pt x="4685" y="21276"/>
                  <a:pt x="4903" y="21379"/>
                  <a:pt x="5117" y="21492"/>
                </a:cubicBezTo>
                <a:lnTo>
                  <a:pt x="5312" y="21600"/>
                </a:lnTo>
                <a:lnTo>
                  <a:pt x="21547" y="21600"/>
                </a:lnTo>
                <a:lnTo>
                  <a:pt x="21547" y="0"/>
                </a:lnTo>
                <a:lnTo>
                  <a:pt x="3775" y="0"/>
                </a:lnTo>
                <a:close/>
              </a:path>
            </a:pathLst>
          </a:custGeom>
          <a:ln w="12700">
            <a:miter lim="400000"/>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24</a:t>
            </a:fld>
            <a:endParaRPr/>
          </a:p>
        </p:txBody>
      </p:sp>
      <p:sp>
        <p:nvSpPr>
          <p:cNvPr id="416" name="Espace réservé du contenu 2"/>
          <p:cNvSpPr txBox="1">
            <a:spLocks noGrp="1"/>
          </p:cNvSpPr>
          <p:nvPr>
            <p:ph type="body" idx="1"/>
          </p:nvPr>
        </p:nvSpPr>
        <p:spPr>
          <a:xfrm>
            <a:off x="719528" y="922244"/>
            <a:ext cx="10403174" cy="4654071"/>
          </a:xfrm>
          <a:prstGeom prst="rect">
            <a:avLst/>
          </a:prstGeom>
        </p:spPr>
        <p:txBody>
          <a:bodyPr>
            <a:normAutofit/>
          </a:bodyPr>
          <a:lstStyle/>
          <a:p>
            <a:pPr marL="342900" indent="-342900">
              <a:buFontTx/>
              <a:buAutoNum type="arabicPeriod"/>
              <a:defRPr sz="2200"/>
            </a:pPr>
            <a:r>
              <a:rPr lang="fr" sz="2200"/>
              <a:t>La collecte d’informations sur les actes de violence sexuelle doit présenter plus d’avantages que de risques pour les communautés et les personnes interrogées ; </a:t>
            </a:r>
            <a:endParaRPr lang="en-US" sz="2200"/>
          </a:p>
          <a:p>
            <a:pPr marL="342900" indent="-342900">
              <a:buFontTx/>
              <a:buAutoNum type="arabicPeriod"/>
              <a:defRPr sz="2200"/>
            </a:pPr>
            <a:r>
              <a:rPr lang="fr" sz="2200"/>
              <a:t>La procédure appliquée pour collecter et consigner des informations doit être la moins risquée possible pour les personnes interrogées, reposer sur une méthodologie solide et intégrer l’expérience acquise ainsi que les bonnes pratiques ;</a:t>
            </a:r>
          </a:p>
          <a:p>
            <a:pPr marL="342900" indent="-342900">
              <a:buFontTx/>
              <a:buAutoNum type="arabicPeriod"/>
              <a:defRPr sz="2200"/>
            </a:pPr>
            <a:r>
              <a:rPr lang="fr" sz="2200"/>
              <a:t>Les victimes doivent avoir accès à des soins de base et à un soutien sur place avant le lancement de toute procédure au cours de laquelle il pourrait leur être demandé de divulguer les actes de violence sexuelle subis ;</a:t>
            </a:r>
          </a:p>
          <a:p>
            <a:pPr marL="342900" indent="-342900">
              <a:buFontTx/>
              <a:buAutoNum type="arabicPeriod"/>
              <a:defRPr sz="2200"/>
            </a:pPr>
            <a:r>
              <a:rPr lang="fr" sz="2200"/>
              <a:t>La sécurité et la sûreté de toutes les personnes participant à la collecte d’information sur des actes de violence sexuelle sont d’une importance capitale et doivent faire l’objet d’un suivi continu, notamment dans les situations d’urgence. </a:t>
            </a:r>
            <a:endParaRPr lang="en-US" sz="2200"/>
          </a:p>
        </p:txBody>
      </p:sp>
      <p:sp>
        <p:nvSpPr>
          <p:cNvPr id="418" name="Titre 1"/>
          <p:cNvSpPr txBox="1">
            <a:spLocks noGrp="1"/>
          </p:cNvSpPr>
          <p:nvPr>
            <p:ph type="title" idx="4294967295"/>
          </p:nvPr>
        </p:nvSpPr>
        <p:spPr>
          <a:xfrm>
            <a:off x="0" y="-214311"/>
            <a:ext cx="9944188" cy="1143001"/>
          </a:xfrm>
          <a:prstGeom prst="rect">
            <a:avLst/>
          </a:prstGeom>
        </p:spPr>
        <p:txBody>
          <a:bodyPr>
            <a:normAutofit/>
          </a:bodyPr>
          <a:lstStyle/>
          <a:p>
            <a:r>
              <a:rPr lang="fr" sz="2800" b="1"/>
              <a:t>Les huit recommandations en matière de sécurité </a:t>
            </a:r>
            <a:br>
              <a:rPr lang="fr" sz="2800" b="1"/>
            </a:br>
            <a:r>
              <a:rPr lang="fr" sz="2800" b="1"/>
              <a:t>et d’éthique </a:t>
            </a:r>
            <a:r>
              <a:rPr sz="2800" b="1"/>
              <a:t> </a:t>
            </a:r>
          </a:p>
        </p:txBody>
      </p:sp>
      <p:sp>
        <p:nvSpPr>
          <p:cNvPr id="6" name="ZoneTexte 5"/>
          <p:cNvSpPr txBox="1"/>
          <p:nvPr>
            <p:custDataLst>
              <p:tags r:id="rId1"/>
            </p:custDataLst>
          </p:nvPr>
        </p:nvSpPr>
        <p:spPr>
          <a:xfrm>
            <a:off x="0" y="6173197"/>
            <a:ext cx="12192000" cy="684803"/>
          </a:xfrm>
          <a:prstGeom prst="rect">
            <a:avLst/>
          </a:prstGeom>
          <a:solidFill>
            <a:srgbClr val="C00000"/>
          </a:solidFill>
        </p:spPr>
        <p:txBody>
          <a:bodyPr wrap="square" lIns="68580" tIns="34290" rIns="68580" bIns="34290" rtlCol="0" anchor="t">
            <a:spAutoFit/>
          </a:bodyPr>
          <a:lstStyle/>
          <a:p>
            <a:pPr algn="ctr" rtl="0"/>
            <a:r>
              <a:rPr lang="fr" sz="2000">
                <a:solidFill>
                  <a:srgbClr val="FFFFFF"/>
                </a:solidFill>
                <a:latin typeface="+mj-lt"/>
                <a:cs typeface="Arial"/>
              </a:rPr>
              <a:t>Ces recommandations complètent les outils de supervision ainsi que les orientations, normes, directives et pratiques professionnelles en vigueur en matière d’éthique.</a:t>
            </a:r>
            <a:endParaRPr lang="fr-FR" sz="2000">
              <a:solidFill>
                <a:srgbClr val="FFFFFF"/>
              </a:solidFill>
              <a:latin typeface="+mj-lt"/>
              <a:cs typeface="Aria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25</a:t>
            </a:fld>
            <a:endParaRPr/>
          </a:p>
        </p:txBody>
      </p:sp>
      <p:sp>
        <p:nvSpPr>
          <p:cNvPr id="423" name="Espace réservé du contenu 2"/>
          <p:cNvSpPr txBox="1">
            <a:spLocks noGrp="1"/>
          </p:cNvSpPr>
          <p:nvPr>
            <p:ph type="body" idx="1"/>
          </p:nvPr>
        </p:nvSpPr>
        <p:spPr>
          <a:xfrm>
            <a:off x="734518" y="1355279"/>
            <a:ext cx="10746282" cy="4654072"/>
          </a:xfrm>
          <a:prstGeom prst="rect">
            <a:avLst/>
          </a:prstGeom>
        </p:spPr>
        <p:txBody>
          <a:bodyPr/>
          <a:lstStyle/>
          <a:p>
            <a:pPr marL="342900" indent="-342900">
              <a:buFontTx/>
              <a:buAutoNum type="arabicPeriod" startAt="5"/>
              <a:defRPr sz="2400"/>
            </a:pPr>
            <a:r>
              <a:rPr lang="fr" sz="2400"/>
              <a:t>La vie privée des personnes qui fournissent des informations sur des actes de violence sexuelle doit être protégée en toutes circonstances.</a:t>
            </a:r>
          </a:p>
          <a:p>
            <a:pPr marL="342900" indent="-342900">
              <a:buFontTx/>
              <a:buAutoNum type="arabicPeriod" startAt="5"/>
              <a:defRPr sz="2400"/>
            </a:pPr>
            <a:r>
              <a:rPr lang="fr" sz="2400"/>
              <a:t>Le consentement éclairé des personnes qui fourniront des informations sur des actes de violence sexuelle doit être obtenu avant qu’elles ne participent aux activités de collecte de données.</a:t>
            </a:r>
          </a:p>
          <a:p>
            <a:pPr marL="342900" indent="-342900">
              <a:buFontTx/>
              <a:buAutoNum type="arabicPeriod" startAt="5"/>
              <a:defRPr sz="2400"/>
            </a:pPr>
            <a:r>
              <a:rPr lang="fr" sz="2400"/>
              <a:t>Tous les membres de l’équipe de collecte de données doivent être choisis avec soin et assister à des formations spécialisées adaptées et suffisantes et bénéficier d’un soutien continu. </a:t>
            </a:r>
            <a:endParaRPr lang="en-US" sz="2400"/>
          </a:p>
          <a:p>
            <a:pPr marL="342900" indent="-342900">
              <a:buFontTx/>
              <a:buAutoNum type="arabicPeriod" startAt="5"/>
              <a:defRPr sz="2400"/>
            </a:pPr>
            <a:r>
              <a:rPr lang="fr" sz="2400"/>
              <a:t>Des précautions supplémentaires sont nécessaires lorsqu’il est prévu de demander des informations à des enfants (c’est-à-dire à des personnes âgées de moins de 18 ans). </a:t>
            </a:r>
            <a:endParaRPr lang="fr-FR" sz="2400"/>
          </a:p>
        </p:txBody>
      </p:sp>
      <p:sp>
        <p:nvSpPr>
          <p:cNvPr id="2" name="Titre 1">
            <a:extLst>
              <a:ext uri="{FF2B5EF4-FFF2-40B4-BE49-F238E27FC236}">
                <a16:creationId xmlns:a16="http://schemas.microsoft.com/office/drawing/2014/main" id="{82B258D8-680B-2197-294D-FB746D9899A2}"/>
              </a:ext>
            </a:extLst>
          </p:cNvPr>
          <p:cNvSpPr txBox="1">
            <a:spLocks/>
          </p:cNvSpPr>
          <p:nvPr/>
        </p:nvSpPr>
        <p:spPr>
          <a:xfrm>
            <a:off x="219143" y="-199320"/>
            <a:ext cx="10972801"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a:t>Les huit recommandations en matière de sécurité </a:t>
            </a:r>
            <a:br>
              <a:rPr lang="fr" b="1"/>
            </a:br>
            <a:r>
              <a:rPr lang="fr" b="1"/>
              <a:t>et d’éthique</a:t>
            </a:r>
            <a:endParaRPr lang="en-US" b="1"/>
          </a:p>
        </p:txBody>
      </p:sp>
      <p:sp>
        <p:nvSpPr>
          <p:cNvPr id="6" name="ZoneTexte 5"/>
          <p:cNvSpPr txBox="1"/>
          <p:nvPr>
            <p:custDataLst>
              <p:tags r:id="rId1"/>
            </p:custDataLst>
          </p:nvPr>
        </p:nvSpPr>
        <p:spPr>
          <a:xfrm>
            <a:off x="734518" y="5509214"/>
            <a:ext cx="10746282" cy="623248"/>
          </a:xfrm>
          <a:prstGeom prst="rect">
            <a:avLst/>
          </a:prstGeom>
          <a:solidFill>
            <a:srgbClr val="C00000"/>
          </a:solidFill>
        </p:spPr>
        <p:txBody>
          <a:bodyPr wrap="square" lIns="68580" tIns="34290" rIns="68580" bIns="34290" rtlCol="0" anchor="t">
            <a:spAutoFit/>
          </a:bodyPr>
          <a:lstStyle/>
          <a:p>
            <a:pPr algn="ctr" rtl="0"/>
            <a:r>
              <a:rPr lang="fr" b="1">
                <a:solidFill>
                  <a:srgbClr val="FFFFFF"/>
                </a:solidFill>
                <a:latin typeface="Arial"/>
                <a:cs typeface="Arial"/>
              </a:rPr>
              <a:t>Ces recommandations complètent les outils de supervision ainsi que les orientations, normes, directives et pratiques professionnelles en vigueur en matière d’éthique.</a:t>
            </a:r>
            <a:endParaRPr lang="fr-FR" b="1">
              <a:solidFill>
                <a:srgbClr val="FFFFFF"/>
              </a:solidFill>
              <a:latin typeface="Arial"/>
              <a:cs typeface="Arial"/>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26</a:t>
            </a:fld>
            <a:endParaRPr/>
          </a:p>
        </p:txBody>
      </p:sp>
      <p:sp>
        <p:nvSpPr>
          <p:cNvPr id="430" name="Content Placeholder 1"/>
          <p:cNvSpPr txBox="1">
            <a:spLocks noGrp="1"/>
          </p:cNvSpPr>
          <p:nvPr>
            <p:ph type="body" idx="1"/>
          </p:nvPr>
        </p:nvSpPr>
        <p:spPr>
          <a:xfrm>
            <a:off x="4216400" y="1071562"/>
            <a:ext cx="7462078" cy="5546726"/>
          </a:xfrm>
          <a:prstGeom prst="rect">
            <a:avLst/>
          </a:prstGeom>
        </p:spPr>
        <p:txBody>
          <a:bodyPr/>
          <a:lstStyle/>
          <a:p>
            <a:pPr marL="254000" indent="-254000">
              <a:spcBef>
                <a:spcPts val="0"/>
              </a:spcBef>
              <a:defRPr sz="2400"/>
            </a:pPr>
            <a:r>
              <a:rPr lang="fr" sz="2400"/>
              <a:t>Les intervenants de première ligne ont des droits et des obligations qui doivent être clairement définis pendant la période de planification des interventions d’urgence préalable au déploiement.</a:t>
            </a:r>
          </a:p>
          <a:p>
            <a:pPr marL="254000" indent="-254000">
              <a:spcBef>
                <a:spcPts val="0"/>
              </a:spcBef>
              <a:defRPr sz="2400"/>
            </a:pPr>
            <a:endParaRPr lang="en-US" sz="2400"/>
          </a:p>
          <a:p>
            <a:pPr marL="254000" indent="-254000">
              <a:spcBef>
                <a:spcPts val="0"/>
              </a:spcBef>
              <a:defRPr sz="2400"/>
            </a:pPr>
            <a:r>
              <a:rPr lang="fr" sz="2400"/>
              <a:t>L’OMS applique une tolérance zéro concernant l’exploitation et les abus sexuels et l’inaction contre de tels actes.</a:t>
            </a:r>
          </a:p>
          <a:p>
            <a:pPr marL="254000" indent="-254000">
              <a:spcBef>
                <a:spcPts val="0"/>
              </a:spcBef>
              <a:defRPr sz="2400"/>
            </a:pPr>
            <a:endParaRPr lang="en-US" sz="2400"/>
          </a:p>
          <a:p>
            <a:pPr marL="254000" indent="-254000">
              <a:spcBef>
                <a:spcPts val="0"/>
              </a:spcBef>
              <a:defRPr sz="2400"/>
            </a:pPr>
            <a:r>
              <a:rPr lang="fr" sz="2400"/>
              <a:t>Afin de ne pas nuire aux populations vulnérables, les organisations et instances gouvernementales doivent élaborer en amont un cadre éthique auquel se référer en situation d’urgence, en abordant explicitement la prévention et la lutte contre l’exploitation, les abus et le harcèlement sexuels.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lide Number Placeholder 5"/>
          <p:cNvSpPr txBox="1">
            <a:spLocks noGrp="1"/>
          </p:cNvSpPr>
          <p:nvPr>
            <p:ph type="sldNum" sz="quarter" idx="4294967295"/>
          </p:nvPr>
        </p:nvSpPr>
        <p:spPr>
          <a:xfrm>
            <a:off x="11107369" y="6060897"/>
            <a:ext cx="280874"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27</a:t>
            </a:fld>
            <a:endParaRPr/>
          </a:p>
        </p:txBody>
      </p:sp>
      <p:sp>
        <p:nvSpPr>
          <p:cNvPr id="433" name="Google Shape;300;p7"/>
          <p:cNvSpPr txBox="1">
            <a:spLocks noGrp="1"/>
          </p:cNvSpPr>
          <p:nvPr>
            <p:ph type="body" sz="half" idx="1"/>
          </p:nvPr>
        </p:nvSpPr>
        <p:spPr>
          <a:xfrm>
            <a:off x="617685" y="1921611"/>
            <a:ext cx="11347451" cy="1870076"/>
          </a:xfrm>
          <a:prstGeom prst="rect">
            <a:avLst/>
          </a:prstGeom>
        </p:spPr>
        <p:txBody>
          <a:bodyPr lIns="134999" tIns="134999" rIns="134999" bIns="134999">
            <a:normAutofit/>
          </a:bodyPr>
          <a:lstStyle/>
          <a:p>
            <a:pPr>
              <a:lnSpc>
                <a:spcPct val="110000"/>
              </a:lnSpc>
              <a:spcBef>
                <a:spcPts val="0"/>
              </a:spcBef>
            </a:pPr>
            <a:r>
              <a:rPr lang="fr-FR" sz="3600" b="1"/>
              <a:t>4</a:t>
            </a:r>
            <a:r>
              <a:rPr sz="3600" b="1"/>
              <a:t>. R</a:t>
            </a:r>
            <a:r>
              <a:rPr lang="fr-FR" sz="3600" b="1"/>
              <a:t>é</a:t>
            </a:r>
            <a:r>
              <a:rPr sz="3600" b="1"/>
              <a:t>f</a:t>
            </a:r>
            <a:r>
              <a:rPr lang="fr-FR" sz="3600" b="1"/>
              <a:t>é</a:t>
            </a:r>
            <a:r>
              <a:rPr sz="3600" b="1" err="1"/>
              <a:t>rences</a:t>
            </a:r>
            <a:r>
              <a:rPr sz="3600" b="1"/>
              <a:t> </a:t>
            </a:r>
            <a:r>
              <a:rPr lang="fr-FR" sz="3600" b="1"/>
              <a:t>et</a:t>
            </a:r>
            <a:r>
              <a:rPr sz="3600" b="1"/>
              <a:t> </a:t>
            </a:r>
            <a:r>
              <a:rPr lang="fr-FR" sz="3600" b="1"/>
              <a:t>lignes directrices</a:t>
            </a:r>
            <a:endParaRPr sz="3600" b="1"/>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28</a:t>
            </a:fld>
            <a:endParaRPr/>
          </a:p>
        </p:txBody>
      </p:sp>
      <p:sp>
        <p:nvSpPr>
          <p:cNvPr id="436" name="Content Placeholder 2"/>
          <p:cNvSpPr txBox="1">
            <a:spLocks noGrp="1"/>
          </p:cNvSpPr>
          <p:nvPr>
            <p:ph type="body" idx="1"/>
          </p:nvPr>
        </p:nvSpPr>
        <p:spPr>
          <a:xfrm>
            <a:off x="4262120" y="655637"/>
            <a:ext cx="7499554" cy="5546726"/>
          </a:xfrm>
          <a:prstGeom prst="rect">
            <a:avLst/>
          </a:prstGeom>
        </p:spPr>
        <p:txBody>
          <a:bodyPr lIns="0" tIns="0" rIns="0" bIns="0">
            <a:noAutofit/>
          </a:bodyPr>
          <a:lstStyle/>
          <a:p>
            <a:pPr marL="0" indent="0" defTabSz="271962">
              <a:spcBef>
                <a:spcPts val="200"/>
              </a:spcBef>
              <a:buSzTx/>
              <a:buNone/>
              <a:defRPr sz="1316"/>
            </a:pPr>
            <a:r>
              <a:rPr sz="1300"/>
              <a:t>Guidance for Managing Ethical Issues in Infectious Disease Outbreaks</a:t>
            </a:r>
          </a:p>
          <a:p>
            <a:pPr marL="0" indent="0" defTabSz="271962">
              <a:spcBef>
                <a:spcPts val="200"/>
              </a:spcBef>
              <a:buSzTx/>
              <a:buNone/>
              <a:defRPr sz="1316" u="sng"/>
            </a:pPr>
            <a:r>
              <a:rPr sz="1300">
                <a:solidFill>
                  <a:srgbClr val="0563C1"/>
                </a:solidFill>
                <a:uFill>
                  <a:solidFill>
                    <a:srgbClr val="0563C1"/>
                  </a:solidFill>
                </a:uFill>
                <a:hlinkClick r:id="rId2"/>
              </a:rPr>
              <a:t>https://apps.who.int/iris/bitstream/handle/10665/250580/9789241549837-eng.pdf?sequence=1&amp;isAllowed=y</a:t>
            </a:r>
          </a:p>
          <a:p>
            <a:pPr marL="0" indent="0" defTabSz="271962">
              <a:spcBef>
                <a:spcPts val="200"/>
              </a:spcBef>
              <a:buSzTx/>
              <a:buNone/>
              <a:defRPr sz="658"/>
            </a:pPr>
            <a:endParaRPr sz="1300">
              <a:solidFill>
                <a:srgbClr val="0563C1"/>
              </a:solidFill>
              <a:uFill>
                <a:solidFill>
                  <a:srgbClr val="0563C1"/>
                </a:solidFill>
              </a:uFill>
              <a:hlinkClick r:id="rId2"/>
            </a:endParaRPr>
          </a:p>
          <a:p>
            <a:pPr marL="0" indent="0" defTabSz="271962">
              <a:spcBef>
                <a:spcPts val="200"/>
              </a:spcBef>
              <a:buSzTx/>
              <a:buNone/>
              <a:defRPr sz="1316"/>
            </a:pPr>
            <a:r>
              <a:rPr sz="1300"/>
              <a:t>Guidance on ethics of tuberculosis prevention, care and control</a:t>
            </a:r>
          </a:p>
          <a:p>
            <a:pPr marL="0" indent="0" defTabSz="271962">
              <a:spcBef>
                <a:spcPts val="200"/>
              </a:spcBef>
              <a:buSzTx/>
              <a:buNone/>
              <a:defRPr sz="1316" u="sng"/>
            </a:pPr>
            <a:r>
              <a:rPr sz="1300">
                <a:solidFill>
                  <a:srgbClr val="0563C1"/>
                </a:solidFill>
                <a:uFill>
                  <a:solidFill>
                    <a:srgbClr val="0563C1"/>
                  </a:solidFill>
                </a:uFill>
                <a:hlinkClick r:id="rId3"/>
              </a:rPr>
              <a:t>https://www.who.int/publications/i/item/9789241500531</a:t>
            </a:r>
          </a:p>
          <a:p>
            <a:pPr marL="67991" indent="-67991" defTabSz="271962">
              <a:spcBef>
                <a:spcPts val="200"/>
              </a:spcBef>
              <a:defRPr sz="658" u="sng"/>
            </a:pPr>
            <a:endParaRPr sz="1300">
              <a:solidFill>
                <a:srgbClr val="0563C1"/>
              </a:solidFill>
              <a:uFill>
                <a:solidFill>
                  <a:srgbClr val="0563C1"/>
                </a:solidFill>
              </a:uFill>
              <a:hlinkClick r:id="rId3"/>
            </a:endParaRPr>
          </a:p>
          <a:p>
            <a:pPr marL="0" indent="0" defTabSz="271962">
              <a:spcBef>
                <a:spcPts val="200"/>
              </a:spcBef>
              <a:buSzTx/>
              <a:buNone/>
              <a:defRPr sz="1316"/>
            </a:pPr>
            <a:r>
              <a:rPr sz="1300"/>
              <a:t>GLOBAL HEALTH ETHICS KEY ISSUES :</a:t>
            </a:r>
          </a:p>
          <a:p>
            <a:pPr marL="0" indent="0" defTabSz="271962">
              <a:spcBef>
                <a:spcPts val="200"/>
              </a:spcBef>
              <a:buSzTx/>
              <a:buNone/>
              <a:defRPr sz="1316" u="sng"/>
            </a:pPr>
            <a:r>
              <a:rPr sz="1300">
                <a:solidFill>
                  <a:srgbClr val="0563C1"/>
                </a:solidFill>
                <a:uFill>
                  <a:solidFill>
                    <a:srgbClr val="0563C1"/>
                  </a:solidFill>
                </a:uFill>
                <a:hlinkClick r:id="rId4"/>
              </a:rPr>
              <a:t>https://apps.who.int/iris/bitstream/handle/10665/164576/9789240694033_eng.pdf</a:t>
            </a:r>
            <a:r>
              <a:rPr sz="1300"/>
              <a:t> (p19)</a:t>
            </a:r>
          </a:p>
          <a:p>
            <a:pPr marL="0" indent="0" defTabSz="271962">
              <a:spcBef>
                <a:spcPts val="200"/>
              </a:spcBef>
              <a:buSzTx/>
              <a:buNone/>
              <a:defRPr sz="658" u="sng"/>
            </a:pPr>
            <a:endParaRPr sz="1300"/>
          </a:p>
          <a:p>
            <a:pPr marL="0" indent="0" defTabSz="271962">
              <a:spcBef>
                <a:spcPts val="200"/>
              </a:spcBef>
              <a:buSzTx/>
              <a:buNone/>
              <a:defRPr sz="1316"/>
            </a:pPr>
            <a:r>
              <a:rPr sz="1300"/>
              <a:t>WHO Ethical and safety recommendations for researching, documenting and monitoring sexual violence in emergencies </a:t>
            </a:r>
          </a:p>
          <a:p>
            <a:pPr marL="0" indent="0" defTabSz="271962">
              <a:spcBef>
                <a:spcPts val="200"/>
              </a:spcBef>
              <a:buSzTx/>
              <a:buNone/>
              <a:defRPr sz="1316"/>
            </a:pPr>
            <a:r>
              <a:rPr sz="1300" u="sng">
                <a:solidFill>
                  <a:srgbClr val="0563C1"/>
                </a:solidFill>
                <a:uFill>
                  <a:solidFill>
                    <a:srgbClr val="0563C1"/>
                  </a:solidFill>
                </a:uFill>
                <a:hlinkClick r:id="rId5"/>
              </a:rPr>
              <a:t>https://www.who.int/gender/documents/OMS_Ethics&amp;Safety10Aug07.pdf</a:t>
            </a:r>
            <a:r>
              <a:rPr sz="1300"/>
              <a:t> </a:t>
            </a:r>
          </a:p>
          <a:p>
            <a:pPr marL="0" indent="0" defTabSz="271962">
              <a:spcBef>
                <a:spcPts val="200"/>
              </a:spcBef>
              <a:buSzTx/>
              <a:buNone/>
              <a:defRPr sz="658"/>
            </a:pPr>
            <a:endParaRPr sz="1300"/>
          </a:p>
          <a:p>
            <a:pPr marL="0" indent="0" defTabSz="271962">
              <a:spcBef>
                <a:spcPts val="200"/>
              </a:spcBef>
              <a:buSzTx/>
              <a:buNone/>
              <a:defRPr sz="1316"/>
            </a:pPr>
            <a:r>
              <a:rPr sz="1300"/>
              <a:t>Information on Policy Directive on Protection from sexual exploitation and sexual abuse (SEA), WHO, Information note: 23/2021</a:t>
            </a:r>
          </a:p>
          <a:p>
            <a:pPr marL="0" indent="0" defTabSz="271962">
              <a:spcBef>
                <a:spcPts val="200"/>
              </a:spcBef>
              <a:buSzTx/>
              <a:buNone/>
              <a:defRPr sz="1316"/>
            </a:pPr>
            <a:r>
              <a:rPr sz="1300" u="sng">
                <a:solidFill>
                  <a:srgbClr val="0563C1"/>
                </a:solidFill>
                <a:uFill>
                  <a:solidFill>
                    <a:srgbClr val="0563C1"/>
                  </a:solidFill>
                </a:uFill>
                <a:hlinkClick r:id="rId6"/>
              </a:rPr>
              <a:t>https://cdn.who.int/media/docs/default-source/ethics/information-on-policy-directive-on-protection-from-sexual-exploitation-and-sexual-abuse-.pdf?sfvrsn=8926f2fa_19&amp;download=true</a:t>
            </a:r>
            <a:r>
              <a:rPr sz="1300"/>
              <a:t> </a:t>
            </a:r>
          </a:p>
          <a:p>
            <a:pPr marL="67991" indent="-67991" defTabSz="271962">
              <a:spcBef>
                <a:spcPts val="200"/>
              </a:spcBef>
              <a:defRPr sz="658"/>
            </a:pPr>
            <a:endParaRPr sz="1300"/>
          </a:p>
          <a:p>
            <a:pPr marL="0" indent="0" defTabSz="271962">
              <a:spcBef>
                <a:spcPts val="200"/>
              </a:spcBef>
              <a:buSzTx/>
              <a:buNone/>
              <a:defRPr sz="1316"/>
            </a:pPr>
            <a:r>
              <a:rPr sz="1300"/>
              <a:t>Emergency Ethics: Public Health Preparedness and Response/ Ethical Aspects of Public Health Emergency Preparedness and Response </a:t>
            </a:r>
            <a:r>
              <a:rPr sz="1300" u="sng">
                <a:solidFill>
                  <a:srgbClr val="0563C1"/>
                </a:solidFill>
                <a:uFill>
                  <a:solidFill>
                    <a:srgbClr val="0563C1"/>
                  </a:solidFill>
                </a:uFill>
                <a:hlinkClick r:id="rId7"/>
              </a:rPr>
              <a:t>https://oxfordmedicine.com/view/10.1093/med/9780190270742.001.0001/med-9780190270742-chapter-2</a:t>
            </a:r>
            <a:r>
              <a:rPr sz="1300" u="sng"/>
              <a:t> </a:t>
            </a:r>
          </a:p>
          <a:p>
            <a:pPr marL="0" indent="0" defTabSz="271962">
              <a:spcBef>
                <a:spcPts val="200"/>
              </a:spcBef>
              <a:buSzTx/>
              <a:buNone/>
              <a:defRPr sz="658" u="sng"/>
            </a:pPr>
            <a:endParaRPr sz="1300" u="sng"/>
          </a:p>
          <a:p>
            <a:pPr marL="0" indent="0" defTabSz="271962">
              <a:spcBef>
                <a:spcPts val="200"/>
              </a:spcBef>
              <a:buSzTx/>
              <a:buNone/>
              <a:defRPr sz="1316"/>
            </a:pPr>
            <a:r>
              <a:rPr sz="1300"/>
              <a:t>Code of ethics and professional conduct</a:t>
            </a:r>
          </a:p>
          <a:p>
            <a:pPr marL="0" indent="0" defTabSz="271962">
              <a:spcBef>
                <a:spcPts val="200"/>
              </a:spcBef>
              <a:buSzTx/>
              <a:buNone/>
              <a:defRPr sz="1316"/>
            </a:pPr>
            <a:r>
              <a:rPr sz="1300" u="sng">
                <a:solidFill>
                  <a:srgbClr val="0563C1"/>
                </a:solidFill>
                <a:uFill>
                  <a:solidFill>
                    <a:srgbClr val="0563C1"/>
                  </a:solidFill>
                </a:uFill>
                <a:hlinkClick r:id="rId8"/>
              </a:rPr>
              <a:t>https://www.who.int/about/ethics/code_of_ethics_full_version.pdf</a:t>
            </a:r>
            <a:r>
              <a:rPr sz="1300"/>
              <a:t> </a:t>
            </a:r>
          </a:p>
          <a:p>
            <a:pPr marL="0" indent="0" defTabSz="271962">
              <a:spcBef>
                <a:spcPts val="200"/>
              </a:spcBef>
              <a:buSzTx/>
              <a:buNone/>
              <a:defRPr sz="658"/>
            </a:pPr>
            <a:endParaRPr sz="1300"/>
          </a:p>
          <a:p>
            <a:pPr marL="0" indent="0" defTabSz="271962">
              <a:spcBef>
                <a:spcPts val="200"/>
              </a:spcBef>
              <a:buSzTx/>
              <a:buNone/>
              <a:defRPr sz="1316"/>
            </a:pPr>
            <a:r>
              <a:rPr sz="1300"/>
              <a:t>WHO Sexual Exploitation and Abuse Prevention and Response</a:t>
            </a:r>
          </a:p>
          <a:p>
            <a:pPr marL="0" indent="0" defTabSz="271962">
              <a:spcBef>
                <a:spcPts val="200"/>
              </a:spcBef>
              <a:buSzTx/>
              <a:buNone/>
              <a:defRPr sz="1316"/>
            </a:pPr>
            <a:r>
              <a:rPr sz="1300" u="sng">
                <a:solidFill>
                  <a:srgbClr val="0563C1"/>
                </a:solidFill>
                <a:uFill>
                  <a:solidFill>
                    <a:srgbClr val="0563C1"/>
                  </a:solidFill>
                </a:uFill>
                <a:hlinkClick r:id="rId9"/>
              </a:rPr>
              <a:t>Microsoft Word - whistleblower 27 11 06 _Final_.doc (who.int)</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lide Number Placeholder 5"/>
          <p:cNvSpPr txBox="1">
            <a:spLocks noGrp="1"/>
          </p:cNvSpPr>
          <p:nvPr>
            <p:ph type="sldNum" sz="quarter" idx="4294967295"/>
          </p:nvPr>
        </p:nvSpPr>
        <p:spPr>
          <a:xfrm>
            <a:off x="11107369" y="6060897"/>
            <a:ext cx="280874"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29</a:t>
            </a:fld>
            <a:endParaRPr/>
          </a:p>
        </p:txBody>
      </p:sp>
      <p:sp>
        <p:nvSpPr>
          <p:cNvPr id="447" name="Google Shape;300;p7"/>
          <p:cNvSpPr txBox="1">
            <a:spLocks noGrp="1"/>
          </p:cNvSpPr>
          <p:nvPr>
            <p:ph type="body" sz="half" idx="1"/>
          </p:nvPr>
        </p:nvSpPr>
        <p:spPr>
          <a:xfrm>
            <a:off x="577045" y="1930341"/>
            <a:ext cx="11347451" cy="1870076"/>
          </a:xfrm>
          <a:prstGeom prst="rect">
            <a:avLst/>
          </a:prstGeom>
        </p:spPr>
        <p:txBody>
          <a:bodyPr lIns="134999" tIns="134999" rIns="134999" bIns="134999">
            <a:normAutofit/>
          </a:bodyPr>
          <a:lstStyle>
            <a:lvl1pPr>
              <a:defRPr sz="3000"/>
            </a:lvl1pPr>
          </a:lstStyle>
          <a:p>
            <a:r>
              <a:rPr lang="fr-FR" sz="3600" b="1"/>
              <a:t>5</a:t>
            </a:r>
            <a:r>
              <a:rPr sz="3600" b="1"/>
              <a:t>. </a:t>
            </a:r>
            <a:r>
              <a:rPr lang="fr-FR" sz="3600" b="1"/>
              <a:t>Autres ressources de formation</a:t>
            </a:r>
            <a:endParaRPr sz="3600" b="1"/>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83" name="Google Shape;308;p8"/>
          <p:cNvSpPr txBox="1"/>
          <p:nvPr/>
        </p:nvSpPr>
        <p:spPr>
          <a:xfrm>
            <a:off x="4219741" y="1722185"/>
            <a:ext cx="7261060" cy="33239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buSzPts val="2240"/>
            </a:pPr>
            <a:r>
              <a:rPr lang="fr" sz="2400" b="1">
                <a:solidFill>
                  <a:schemeClr val="tx1"/>
                </a:solidFill>
                <a:latin typeface="+mj-lt"/>
              </a:rPr>
              <a:t>À l’issue de cette séance, vous devriez être en mesuse de :</a:t>
            </a:r>
          </a:p>
          <a:p>
            <a:pPr>
              <a:buSzPts val="2240"/>
            </a:pPr>
            <a:endParaRPr lang="fr-FR" sz="2400">
              <a:latin typeface="+mj-lt"/>
            </a:endParaRPr>
          </a:p>
          <a:p>
            <a:pPr marL="308609" indent="-308609">
              <a:buClr>
                <a:srgbClr val="C00000"/>
              </a:buClr>
              <a:buSzPts val="2400"/>
              <a:buFont typeface="Arial"/>
              <a:buChar char="•"/>
              <a:defRPr sz="2400">
                <a:latin typeface="+mj-lt"/>
                <a:ea typeface="+mj-ea"/>
                <a:cs typeface="+mj-cs"/>
                <a:sym typeface="Source Sans Pro Regular"/>
              </a:defRPr>
            </a:pPr>
            <a:r>
              <a:rPr lang="fr" sz="2400">
                <a:latin typeface="+mj-lt"/>
              </a:rPr>
              <a:t>Décrire les principes et objectifs éthiques dans la préparation et la riposte aux situations d’urgence.</a:t>
            </a:r>
          </a:p>
          <a:p>
            <a:pPr marL="308609" indent="-308609">
              <a:buClr>
                <a:srgbClr val="C00000"/>
              </a:buClr>
              <a:buSzPts val="2400"/>
              <a:buFont typeface="Arial"/>
              <a:buChar char="•"/>
              <a:defRPr sz="2400">
                <a:latin typeface="+mj-lt"/>
                <a:ea typeface="+mj-ea"/>
                <a:cs typeface="+mj-cs"/>
                <a:sym typeface="Source Sans Pro Regular"/>
              </a:defRPr>
            </a:pPr>
            <a:r>
              <a:rPr lang="fr" sz="2400">
                <a:latin typeface="+mj-lt"/>
              </a:rPr>
              <a:t>Définir les droits et les obligations des intervenants de première ligne. </a:t>
            </a:r>
          </a:p>
          <a:p>
            <a:pPr marL="308609" indent="-308609">
              <a:buClr>
                <a:srgbClr val="C00000"/>
              </a:buClr>
              <a:buSzPts val="2400"/>
              <a:buFont typeface="Arial"/>
              <a:buChar char="•"/>
              <a:defRPr sz="2400">
                <a:latin typeface="+mj-lt"/>
                <a:ea typeface="+mj-ea"/>
                <a:cs typeface="+mj-cs"/>
                <a:sym typeface="Source Sans Pro Regular"/>
              </a:defRPr>
            </a:pPr>
            <a:r>
              <a:rPr lang="fr" sz="2400">
                <a:latin typeface="+mj-lt"/>
              </a:rPr>
              <a:t>Expliquer comment prévenir et combattre l’exploitation, les abus et le harcèlement sexuels.</a:t>
            </a:r>
          </a:p>
        </p:txBody>
      </p:sp>
      <p:sp>
        <p:nvSpPr>
          <p:cNvPr id="284" name="Title 4"/>
          <p:cNvSpPr txBox="1">
            <a:spLocks noGrp="1"/>
          </p:cNvSpPr>
          <p:nvPr>
            <p:ph type="title"/>
          </p:nvPr>
        </p:nvSpPr>
        <p:spPr>
          <a:xfrm>
            <a:off x="388937" y="314633"/>
            <a:ext cx="3264195" cy="1230532"/>
          </a:xfrm>
          <a:prstGeom prst="rect">
            <a:avLst/>
          </a:prstGeom>
        </p:spPr>
        <p:txBody>
          <a:bodyPr/>
          <a:lstStyle/>
          <a:p>
            <a:r>
              <a:rPr lang="fr-FR" b="1"/>
              <a:t>Objectifs d’apprentissage</a:t>
            </a:r>
            <a:endParaRPr b="1"/>
          </a:p>
        </p:txBody>
      </p:sp>
      <p:sp>
        <p:nvSpPr>
          <p:cNvPr id="285" name="Rounded Rectangle 6"/>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30</a:t>
            </a:fld>
            <a:endParaRPr/>
          </a:p>
        </p:txBody>
      </p:sp>
      <p:sp>
        <p:nvSpPr>
          <p:cNvPr id="2" name="Titre 1">
            <a:extLst>
              <a:ext uri="{FF2B5EF4-FFF2-40B4-BE49-F238E27FC236}">
                <a16:creationId xmlns:a16="http://schemas.microsoft.com/office/drawing/2014/main" id="{8A2F65A9-1BDC-900F-FC8C-35483552EC17}"/>
              </a:ext>
            </a:extLst>
          </p:cNvPr>
          <p:cNvSpPr>
            <a:spLocks noGrp="1"/>
          </p:cNvSpPr>
          <p:nvPr>
            <p:ph type="title"/>
          </p:nvPr>
        </p:nvSpPr>
        <p:spPr>
          <a:xfrm>
            <a:off x="257729" y="474495"/>
            <a:ext cx="3264195" cy="1932378"/>
          </a:xfrm>
        </p:spPr>
        <p:txBody>
          <a:bodyPr lIns="45719" tIns="45720" rIns="45719" bIns="45720" anchor="ctr">
            <a:normAutofit/>
          </a:bodyPr>
          <a:lstStyle/>
          <a:p>
            <a:r>
              <a:rPr lang="fr-FR" b="1"/>
              <a:t>Autres ressources de formation</a:t>
            </a:r>
          </a:p>
        </p:txBody>
      </p:sp>
      <p:sp>
        <p:nvSpPr>
          <p:cNvPr id="450" name="Rectangle 6"/>
          <p:cNvSpPr txBox="1"/>
          <p:nvPr/>
        </p:nvSpPr>
        <p:spPr>
          <a:xfrm>
            <a:off x="4366464" y="1105287"/>
            <a:ext cx="7395210" cy="50167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200">
                <a:latin typeface="+mj-lt"/>
                <a:ea typeface="+mj-ea"/>
                <a:cs typeface="+mj-cs"/>
                <a:sym typeface="Source Sans Pro Regular"/>
              </a:defRPr>
            </a:pPr>
            <a:endParaRPr sz="2000"/>
          </a:p>
          <a:p>
            <a:pPr>
              <a:defRPr sz="2200">
                <a:latin typeface="+mj-lt"/>
                <a:ea typeface="+mj-ea"/>
                <a:cs typeface="+mj-cs"/>
                <a:sym typeface="Source Sans Pro Regular"/>
              </a:defRPr>
            </a:pPr>
            <a:r>
              <a:rPr sz="2000"/>
              <a:t>Humanitarian Courses, Hulan Rights Careers</a:t>
            </a:r>
          </a:p>
          <a:p>
            <a:pPr>
              <a:defRPr sz="2200">
                <a:latin typeface="+mj-lt"/>
                <a:ea typeface="+mj-ea"/>
                <a:cs typeface="+mj-cs"/>
                <a:sym typeface="Source Sans Pro Regular"/>
              </a:defRPr>
            </a:pPr>
            <a:r>
              <a:rPr sz="2000" u="sng">
                <a:solidFill>
                  <a:srgbClr val="0563C1"/>
                </a:solidFill>
                <a:uFill>
                  <a:solidFill>
                    <a:srgbClr val="0563C1"/>
                  </a:solidFill>
                </a:uFill>
                <a:hlinkClick r:id="rId2"/>
              </a:rPr>
              <a:t>Humanitarian Courses | Human Rights Careers</a:t>
            </a:r>
          </a:p>
          <a:p>
            <a:pPr>
              <a:defRPr sz="2200">
                <a:latin typeface="+mj-lt"/>
                <a:ea typeface="+mj-ea"/>
                <a:cs typeface="+mj-cs"/>
                <a:sym typeface="Source Sans Pro Regular"/>
              </a:defRPr>
            </a:pPr>
            <a:endParaRPr sz="2000" u="sng">
              <a:solidFill>
                <a:srgbClr val="0563C1"/>
              </a:solidFill>
              <a:uFill>
                <a:solidFill>
                  <a:srgbClr val="0563C1"/>
                </a:solidFill>
              </a:uFill>
              <a:hlinkClick r:id="rId2"/>
            </a:endParaRPr>
          </a:p>
          <a:p>
            <a:pPr>
              <a:defRPr sz="2200">
                <a:latin typeface="+mj-lt"/>
                <a:ea typeface="+mj-ea"/>
                <a:cs typeface="+mj-cs"/>
                <a:sym typeface="Source Sans Pro Regular"/>
              </a:defRPr>
            </a:pPr>
            <a:r>
              <a:rPr sz="2000"/>
              <a:t>Advanced Learning session on Humanitarian Principles</a:t>
            </a:r>
          </a:p>
          <a:p>
            <a:pPr>
              <a:defRPr sz="2200">
                <a:latin typeface="+mj-lt"/>
                <a:ea typeface="+mj-ea"/>
                <a:cs typeface="+mj-cs"/>
                <a:sym typeface="Source Sans Pro Regular"/>
              </a:defRPr>
            </a:pPr>
            <a:r>
              <a:rPr sz="2000" u="sng">
                <a:solidFill>
                  <a:srgbClr val="0563C1"/>
                </a:solidFill>
                <a:uFill>
                  <a:solidFill>
                    <a:srgbClr val="0563C1"/>
                  </a:solidFill>
                </a:uFill>
                <a:hlinkClick r:id="rId3"/>
              </a:rPr>
              <a:t>Advanced learning session on humanitarian principles (phap.org) </a:t>
            </a:r>
          </a:p>
          <a:p>
            <a:pPr>
              <a:defRPr sz="2200">
                <a:latin typeface="+mj-lt"/>
                <a:ea typeface="+mj-ea"/>
                <a:cs typeface="+mj-cs"/>
                <a:sym typeface="Source Sans Pro Regular"/>
              </a:defRPr>
            </a:pPr>
            <a:endParaRPr sz="2000" u="sng">
              <a:solidFill>
                <a:srgbClr val="0563C1"/>
              </a:solidFill>
              <a:uFill>
                <a:solidFill>
                  <a:srgbClr val="0563C1"/>
                </a:solidFill>
              </a:uFill>
              <a:hlinkClick r:id="rId3"/>
            </a:endParaRPr>
          </a:p>
          <a:p>
            <a:pPr>
              <a:defRPr sz="2200">
                <a:latin typeface="+mj-lt"/>
                <a:ea typeface="+mj-ea"/>
                <a:cs typeface="+mj-cs"/>
                <a:sym typeface="Source Sans Pro Regular"/>
              </a:defRPr>
            </a:pPr>
            <a:r>
              <a:rPr lang="fr-FR" sz="2000">
                <a:hlinkClick r:id="rId4"/>
              </a:rPr>
              <a:t>Ready4Response Niveau 1 : Contexte et principes de réponse | </a:t>
            </a:r>
            <a:r>
              <a:rPr lang="fr-FR" sz="2000" err="1">
                <a:hlinkClick r:id="rId4"/>
              </a:rPr>
              <a:t>OpenWHO</a:t>
            </a:r>
            <a:endParaRPr lang="fr-FR" sz="2000"/>
          </a:p>
          <a:p>
            <a:pPr>
              <a:defRPr sz="2200">
                <a:latin typeface="+mj-lt"/>
                <a:ea typeface="+mj-ea"/>
                <a:cs typeface="+mj-cs"/>
                <a:sym typeface="Source Sans Pro Regular"/>
              </a:defRPr>
            </a:pPr>
            <a:endParaRPr sz="2000"/>
          </a:p>
          <a:p>
            <a:pPr>
              <a:defRPr sz="2200">
                <a:latin typeface="+mj-lt"/>
                <a:ea typeface="+mj-ea"/>
                <a:cs typeface="+mj-cs"/>
                <a:sym typeface="Source Sans Pro Regular"/>
              </a:defRPr>
            </a:pPr>
            <a:r>
              <a:rPr sz="2000"/>
              <a:t>The new UN mandatory training on the prevention of sexual exploitation and abuse (PSEA) </a:t>
            </a:r>
          </a:p>
          <a:p>
            <a:pPr>
              <a:defRPr sz="2200">
                <a:latin typeface="+mj-lt"/>
                <a:ea typeface="+mj-ea"/>
                <a:cs typeface="+mj-cs"/>
                <a:sym typeface="Source Sans Pro Regular"/>
              </a:defRPr>
            </a:pPr>
            <a:r>
              <a:rPr sz="2000" u="sng">
                <a:solidFill>
                  <a:srgbClr val="0563C1"/>
                </a:solidFill>
                <a:uFill>
                  <a:solidFill>
                    <a:srgbClr val="0563C1"/>
                  </a:solidFill>
                </a:uFill>
                <a:hlinkClick r:id="rId5"/>
              </a:rPr>
              <a:t>https://openwho.org/courses/un-mandatory-course-psea</a:t>
            </a:r>
            <a:r>
              <a:rPr sz="2000"/>
              <a:t> </a:t>
            </a:r>
          </a:p>
          <a:p>
            <a:pPr>
              <a:defRPr sz="2200">
                <a:latin typeface="+mj-lt"/>
                <a:ea typeface="+mj-ea"/>
                <a:cs typeface="+mj-cs"/>
                <a:sym typeface="Source Sans Pro Regular"/>
              </a:defRPr>
            </a:pPr>
            <a:endParaRPr sz="2000"/>
          </a:p>
          <a:p>
            <a:pPr>
              <a:defRPr sz="2200">
                <a:latin typeface="+mj-lt"/>
                <a:ea typeface="+mj-ea"/>
                <a:cs typeface="+mj-cs"/>
                <a:sym typeface="Source Sans Pro Regular"/>
              </a:defRPr>
            </a:pPr>
            <a:r>
              <a:rPr sz="2000"/>
              <a:t>#NoExcuse #StopSEAH webinar series</a:t>
            </a:r>
          </a:p>
          <a:p>
            <a:pPr>
              <a:defRPr sz="2200">
                <a:latin typeface="+mj-lt"/>
                <a:ea typeface="+mj-ea"/>
                <a:cs typeface="+mj-cs"/>
                <a:sym typeface="Source Sans Pro Regular"/>
              </a:defRPr>
            </a:pPr>
            <a:r>
              <a:rPr sz="2000" u="sng">
                <a:solidFill>
                  <a:srgbClr val="0563C1"/>
                </a:solidFill>
                <a:uFill>
                  <a:solidFill>
                    <a:srgbClr val="0563C1"/>
                  </a:solidFill>
                </a:uFill>
                <a:hlinkClick r:id="rId6"/>
              </a:rPr>
              <a:t>https://openwho.org/courses/stopSEAH</a:t>
            </a:r>
            <a:r>
              <a:rPr sz="2000"/>
              <a:t> </a:t>
            </a:r>
          </a:p>
        </p:txBody>
      </p:sp>
      <p:sp>
        <p:nvSpPr>
          <p:cNvPr id="4" name="Rounded Rectangle 2">
            <a:extLst>
              <a:ext uri="{FF2B5EF4-FFF2-40B4-BE49-F238E27FC236}">
                <a16:creationId xmlns:a16="http://schemas.microsoft.com/office/drawing/2014/main" id="{39BD0319-2B52-5D1C-FB9D-5F53B740B682}"/>
              </a:ext>
            </a:extLst>
          </p:cNvPr>
          <p:cNvSpPr/>
          <p:nvPr/>
        </p:nvSpPr>
        <p:spPr>
          <a:xfrm flipV="1">
            <a:off x="259742" y="2265814"/>
            <a:ext cx="2265359" cy="74002"/>
          </a:xfrm>
          <a:prstGeom prst="roundRect">
            <a:avLst>
              <a:gd name="adj" fmla="val 50000"/>
            </a:avLst>
          </a:prstGeom>
          <a:solidFill>
            <a:srgbClr val="65A000"/>
          </a:solidFill>
          <a:ln w="12700">
            <a:miter lim="400000"/>
          </a:ln>
        </p:spPr>
        <p:txBody>
          <a:bodyPr lIns="34289" rIns="34289"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defRPr sz="700">
                <a:solidFill>
                  <a:srgbClr val="FFFFFF"/>
                </a:solidFill>
                <a:latin typeface="+mn-lt"/>
                <a:ea typeface="+mn-ea"/>
                <a:cs typeface="+mn-cs"/>
                <a:sym typeface="Source Sans Pro Regular"/>
              </a:defRPr>
            </a:pPr>
            <a:endParaRPr sz="525"/>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a:t>Merci!</a:t>
            </a:r>
          </a:p>
        </p:txBody>
      </p:sp>
      <p:sp>
        <p:nvSpPr>
          <p:cNvPr id="457" name="Slide Number Placeholder 5"/>
          <p:cNvSpPr txBox="1">
            <a:spLocks noGrp="1"/>
          </p:cNvSpPr>
          <p:nvPr>
            <p:ph type="sldNum" sz="quarter" idx="4294967295"/>
          </p:nvPr>
        </p:nvSpPr>
        <p:spPr>
          <a:xfrm>
            <a:off x="11911013" y="6330950"/>
            <a:ext cx="280987" cy="31908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31</a:t>
            </a:fld>
            <a:endParaRPr/>
          </a:p>
        </p:txBody>
      </p:sp>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32</a:t>
            </a:fld>
            <a:endParaRPr/>
          </a:p>
        </p:txBody>
      </p:sp>
      <p:sp>
        <p:nvSpPr>
          <p:cNvPr id="460" name="Content Placeholder 2"/>
          <p:cNvSpPr txBox="1">
            <a:spLocks noGrp="1"/>
          </p:cNvSpPr>
          <p:nvPr>
            <p:ph type="body" idx="1"/>
          </p:nvPr>
        </p:nvSpPr>
        <p:spPr>
          <a:xfrm>
            <a:off x="538618" y="842962"/>
            <a:ext cx="11123113" cy="5206965"/>
          </a:xfrm>
          <a:prstGeom prst="rect">
            <a:avLst/>
          </a:prstGeom>
        </p:spPr>
        <p:txBody>
          <a:bodyPr lIns="0" tIns="0" rIns="0" bIns="0" anchor="t">
            <a:normAutofit/>
          </a:bodyPr>
          <a:lstStyle/>
          <a:p>
            <a:pPr marL="0" indent="0" defTabSz="271962">
              <a:lnSpc>
                <a:spcPct val="100000"/>
              </a:lnSpc>
              <a:spcBef>
                <a:spcPts val="700"/>
              </a:spcBef>
              <a:buNone/>
              <a:defRPr sz="1879"/>
            </a:pPr>
            <a:r>
              <a:rPr lang="fr" sz="1600" b="1">
                <a:solidFill>
                  <a:srgbClr val="10253F"/>
                </a:solidFill>
                <a:cs typeface="Segoe UI"/>
              </a:rPr>
              <a:t>Plateforme d’apprentissage de l’OMS sur la sécurité sanitaire – Supports de formation</a:t>
            </a:r>
          </a:p>
          <a:p>
            <a:pPr marL="0" indent="0" defTabSz="271962">
              <a:lnSpc>
                <a:spcPct val="100000"/>
              </a:lnSpc>
              <a:spcBef>
                <a:spcPts val="700"/>
              </a:spcBef>
              <a:buNone/>
              <a:defRPr sz="1879"/>
            </a:pPr>
            <a:endParaRPr lang="en-US" sz="1600">
              <a:solidFill>
                <a:srgbClr val="10253F"/>
              </a:solidFill>
              <a:cs typeface="Segoe UI"/>
            </a:endParaRPr>
          </a:p>
          <a:p>
            <a:pPr marL="0" indent="0" defTabSz="271962">
              <a:lnSpc>
                <a:spcPct val="100000"/>
              </a:lnSpc>
              <a:spcBef>
                <a:spcPts val="700"/>
              </a:spcBef>
              <a:buNone/>
              <a:defRPr sz="1879"/>
            </a:pPr>
            <a:r>
              <a:rPr lang="fr" sz="1600">
                <a:solidFill>
                  <a:srgbClr val="10253F"/>
                </a:solidFill>
                <a:cs typeface="Segoe UI"/>
              </a:rPr>
              <a:t>Les présents supports de formation sont la propriété de © l’Organisation mondiale de la Santé (OMS), 2022. Tous droits réservés.</a:t>
            </a:r>
          </a:p>
          <a:p>
            <a:pPr marL="0" indent="0" defTabSz="271962">
              <a:lnSpc>
                <a:spcPct val="100000"/>
              </a:lnSpc>
              <a:spcBef>
                <a:spcPts val="700"/>
              </a:spcBef>
              <a:buNone/>
              <a:defRPr sz="1879"/>
            </a:pPr>
            <a:r>
              <a:rPr lang="fr" sz="1600">
                <a:solidFill>
                  <a:srgbClr val="10253F"/>
                </a:solidFill>
                <a:cs typeface="Segoe UI"/>
              </a:rPr>
              <a:t>Votre utilisation des présents supports est soumise aux conditions d’utilisation de la « </a:t>
            </a:r>
            <a:r>
              <a:rPr lang="fr" sz="1600" u="sng">
                <a:solidFill>
                  <a:srgbClr val="0000FF"/>
                </a:solidFill>
                <a:cs typeface="Segoe UI"/>
                <a:hlinkClick r:id="rId2"/>
              </a:rPr>
              <a:t>Plateforme d’apprentissage de l’OMS sur la sécurité sanitaire – Supports de formation</a:t>
            </a:r>
            <a:r>
              <a:rPr lang="fr" sz="1600">
                <a:solidFill>
                  <a:srgbClr val="10253F"/>
                </a:solidFill>
                <a:cs typeface="Segoe UI"/>
              </a:rPr>
              <a:t> », que vous avez acceptées en les téléchargeant, et qui sont disponibles sur la Plateforme d’apprentissage sur la sécurité sanitaire à l’adresse suivante : </a:t>
            </a:r>
            <a:r>
              <a:rPr lang="fr" sz="1600" u="sng">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a:solidFill>
                  <a:srgbClr val="10253F"/>
                </a:solidFill>
                <a:cs typeface="Segoe UI"/>
              </a:rPr>
              <a:t>.  </a:t>
            </a:r>
          </a:p>
          <a:p>
            <a:pPr marL="0" indent="0" defTabSz="271962">
              <a:lnSpc>
                <a:spcPct val="100000"/>
              </a:lnSpc>
              <a:spcBef>
                <a:spcPts val="700"/>
              </a:spcBef>
              <a:buNone/>
              <a:defRPr sz="1879"/>
            </a:pPr>
            <a:endParaRPr lang="en-US" sz="1600">
              <a:solidFill>
                <a:srgbClr val="10253F"/>
              </a:solidFill>
              <a:cs typeface="Segoe UI"/>
            </a:endParaRPr>
          </a:p>
          <a:p>
            <a:pPr marL="0" indent="0" defTabSz="271962">
              <a:lnSpc>
                <a:spcPct val="100000"/>
              </a:lnSpc>
              <a:spcBef>
                <a:spcPts val="700"/>
              </a:spcBef>
              <a:buNone/>
              <a:defRPr sz="1879"/>
            </a:pPr>
            <a:r>
              <a:rPr lang="fr" sz="1600">
                <a:solidFill>
                  <a:srgbClr val="10253F"/>
                </a:solidFill>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marL="0" indent="0" defTabSz="271962">
              <a:lnSpc>
                <a:spcPct val="100000"/>
              </a:lnSpc>
              <a:spcBef>
                <a:spcPts val="700"/>
              </a:spcBef>
              <a:buNone/>
              <a:defRPr sz="1879"/>
            </a:pPr>
            <a:endParaRPr lang="en-US" sz="1600">
              <a:solidFill>
                <a:srgbClr val="10253F"/>
              </a:solidFill>
              <a:cs typeface="Segoe UI"/>
            </a:endParaRPr>
          </a:p>
          <a:p>
            <a:pPr marL="0" indent="0" defTabSz="271962">
              <a:lnSpc>
                <a:spcPct val="100000"/>
              </a:lnSpc>
              <a:spcBef>
                <a:spcPts val="700"/>
              </a:spcBef>
              <a:buNone/>
              <a:defRPr sz="1879"/>
            </a:pPr>
            <a:r>
              <a:rPr lang="fr" sz="1600">
                <a:solidFill>
                  <a:srgbClr val="10253F"/>
                </a:solidFill>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a:solidFill>
                  <a:srgbClr val="10253F"/>
                </a:solidFill>
                <a:cs typeface="Segoe UI"/>
                <a:hlinkClick r:id="rId4"/>
              </a:rPr>
              <a:t>https://extranet.who.int/hslp/</a:t>
            </a:r>
            <a:r>
              <a:rPr lang="fr" sz="1600">
                <a:solidFill>
                  <a:srgbClr val="10253F"/>
                </a:solidFill>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a:solidFill>
                <a:srgbClr val="10253F"/>
              </a:solidFill>
              <a:cs typeface="Segoe UI"/>
            </a:endParaRPr>
          </a:p>
          <a:p>
            <a:pPr marL="0" indent="0" defTabSz="271962">
              <a:lnSpc>
                <a:spcPct val="100000"/>
              </a:lnSpc>
              <a:spcBef>
                <a:spcPts val="700"/>
              </a:spcBef>
              <a:buNone/>
              <a:defRPr sz="1879"/>
            </a:pPr>
            <a:r>
              <a:rPr lang="fr" sz="1600">
                <a:solidFill>
                  <a:srgbClr val="10253F"/>
                </a:solidFill>
                <a:cs typeface="Segoe UI"/>
              </a:rPr>
              <a:t>En outre, nous vous invitons à informer l’OMS de toute modification de ces documents utilisés à des fins publiques, d’archivage ou de formation continue, en envoyant un courrier électronique à l’adresse suivante : </a:t>
            </a:r>
            <a:r>
              <a:rPr lang="fr" sz="1600" u="sng">
                <a:solidFill>
                  <a:srgbClr val="0563C1"/>
                </a:solidFill>
                <a:cs typeface="Segoe UI"/>
                <a:hlinkClick r:id="rId5"/>
              </a:rPr>
              <a:t>ihrhrt@who.int</a:t>
            </a:r>
            <a:r>
              <a:rPr lang="fr" sz="1600">
                <a:solidFill>
                  <a:srgbClr val="10253F"/>
                </a:solidFill>
                <a:cs typeface="Segoe UI"/>
              </a:rPr>
              <a:t>.</a:t>
            </a:r>
            <a:endParaRPr sz="160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290" name="Google Shape;307;p8"/>
          <p:cNvSpPr txBox="1">
            <a:spLocks noGrp="1"/>
          </p:cNvSpPr>
          <p:nvPr>
            <p:ph type="title"/>
          </p:nvPr>
        </p:nvSpPr>
        <p:spPr>
          <a:xfrm>
            <a:off x="394600" y="842962"/>
            <a:ext cx="3264195" cy="505777"/>
          </a:xfrm>
          <a:prstGeom prst="rect">
            <a:avLst/>
          </a:prstGeom>
        </p:spPr>
        <p:txBody>
          <a:bodyPr lIns="0" tIns="0" rIns="0" bIns="0" anchor="t"/>
          <a:lstStyle/>
          <a:p>
            <a:r>
              <a:rPr lang="fr-FR" b="1"/>
              <a:t>Sommaire</a:t>
            </a:r>
            <a:endParaRPr b="1"/>
          </a:p>
        </p:txBody>
      </p:sp>
      <p:sp>
        <p:nvSpPr>
          <p:cNvPr id="291" name="Google Shape;308;p8"/>
          <p:cNvSpPr txBox="1">
            <a:spLocks noGrp="1"/>
          </p:cNvSpPr>
          <p:nvPr>
            <p:ph type="body" idx="1"/>
          </p:nvPr>
        </p:nvSpPr>
        <p:spPr>
          <a:xfrm>
            <a:off x="4273550" y="1484783"/>
            <a:ext cx="7529514" cy="4017740"/>
          </a:xfrm>
          <a:prstGeom prst="rect">
            <a:avLst/>
          </a:prstGeom>
        </p:spPr>
        <p:txBody>
          <a:bodyPr lIns="0" tIns="0" rIns="0" bIns="0">
            <a:normAutofit/>
          </a:bodyPr>
          <a:lstStyle/>
          <a:p>
            <a:pPr marL="385445" indent="-385445">
              <a:lnSpc>
                <a:spcPct val="150000"/>
              </a:lnSpc>
              <a:buFontTx/>
              <a:buAutoNum type="arabicPeriod"/>
              <a:defRPr sz="2400"/>
            </a:pPr>
            <a:r>
              <a:rPr lang="fr" sz="2300"/>
              <a:t>Principes et objectifs éthiques dans la préparation et la riposte aux situations d’urgence</a:t>
            </a:r>
          </a:p>
          <a:p>
            <a:pPr marL="385445" indent="-385445">
              <a:lnSpc>
                <a:spcPct val="150000"/>
              </a:lnSpc>
              <a:buFontTx/>
              <a:buAutoNum type="arabicPeriod"/>
              <a:defRPr sz="2400"/>
            </a:pPr>
            <a:r>
              <a:rPr lang="fr" sz="2300"/>
              <a:t>Droits et obligations des intervenants de première ligne</a:t>
            </a:r>
          </a:p>
          <a:p>
            <a:pPr marL="385445" indent="-385445">
              <a:lnSpc>
                <a:spcPct val="150000"/>
              </a:lnSpc>
              <a:buFontTx/>
              <a:buAutoNum type="arabicPeriod"/>
              <a:defRPr sz="2400"/>
            </a:pPr>
            <a:r>
              <a:rPr lang="fr" sz="2300"/>
              <a:t>Prévenir et combattre l’exploitation, les abus et le harcèlement sexuels</a:t>
            </a:r>
          </a:p>
          <a:p>
            <a:pPr marL="385445" indent="-385445">
              <a:lnSpc>
                <a:spcPct val="150000"/>
              </a:lnSpc>
              <a:buFontTx/>
              <a:buAutoNum type="arabicPeriod"/>
              <a:defRPr sz="2400"/>
            </a:pPr>
            <a:r>
              <a:rPr lang="fr" sz="2300"/>
              <a:t>Références et lignes directrices</a:t>
            </a:r>
          </a:p>
          <a:p>
            <a:pPr marL="385445" indent="-385445">
              <a:lnSpc>
                <a:spcPct val="150000"/>
              </a:lnSpc>
              <a:buFontTx/>
              <a:buAutoNum type="arabicPeriod"/>
              <a:defRPr sz="2400"/>
            </a:pPr>
            <a:r>
              <a:rPr lang="fr" sz="2300"/>
              <a:t>Autres ressources de formation</a:t>
            </a:r>
          </a:p>
        </p:txBody>
      </p:sp>
      <p:sp>
        <p:nvSpPr>
          <p:cNvPr id="292" name="Rounded Rectangle 2"/>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4294967295"/>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302" name="Google Shape;300;p7"/>
          <p:cNvSpPr txBox="1">
            <a:spLocks noGrp="1"/>
          </p:cNvSpPr>
          <p:nvPr>
            <p:ph type="body" sz="quarter" idx="1"/>
          </p:nvPr>
        </p:nvSpPr>
        <p:spPr>
          <a:xfrm>
            <a:off x="423417" y="1425220"/>
            <a:ext cx="11249890" cy="1870076"/>
          </a:xfrm>
          <a:prstGeom prst="rect">
            <a:avLst/>
          </a:prstGeom>
        </p:spPr>
        <p:txBody>
          <a:bodyPr lIns="134999" tIns="134999" rIns="134999" bIns="134999">
            <a:noAutofit/>
          </a:bodyPr>
          <a:lstStyle>
            <a:lvl1pPr defTabSz="248816">
              <a:lnSpc>
                <a:spcPct val="110000"/>
              </a:lnSpc>
              <a:spcBef>
                <a:spcPts val="0"/>
              </a:spcBef>
              <a:defRPr sz="3096"/>
            </a:lvl1pPr>
          </a:lstStyle>
          <a:p>
            <a:pPr>
              <a:buSzPts val="2560"/>
            </a:pPr>
            <a:r>
              <a:rPr sz="3600" b="1"/>
              <a:t>1.</a:t>
            </a:r>
            <a:r>
              <a:rPr lang="fr" sz="3600" b="1"/>
              <a:t> Principes et objectifs éthiques dans la préparation et la riposte aux situations d’urgence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305" name="Content Placeholder 3"/>
          <p:cNvSpPr txBox="1"/>
          <p:nvPr/>
        </p:nvSpPr>
        <p:spPr>
          <a:xfrm>
            <a:off x="204317" y="0"/>
            <a:ext cx="439007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err="1"/>
              <a:t>Principes</a:t>
            </a:r>
            <a:r>
              <a:rPr lang="fr-FR" b="1"/>
              <a:t> éthiques</a:t>
            </a:r>
            <a:endParaRPr b="1"/>
          </a:p>
        </p:txBody>
      </p:sp>
      <p:sp>
        <p:nvSpPr>
          <p:cNvPr id="306" name="ZoneTexte 8"/>
          <p:cNvSpPr txBox="1"/>
          <p:nvPr/>
        </p:nvSpPr>
        <p:spPr>
          <a:xfrm>
            <a:off x="245426" y="1675210"/>
            <a:ext cx="7187245" cy="46551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nchor="t">
            <a:spAutoFit/>
          </a:bodyPr>
          <a:lstStyle/>
          <a:p>
            <a:pPr marL="257175" indent="-257175">
              <a:buClr>
                <a:srgbClr val="C00000"/>
              </a:buClr>
              <a:buSzPct val="100000"/>
              <a:buFont typeface="Arial"/>
              <a:buChar char="•"/>
              <a:defRPr sz="2000">
                <a:latin typeface="+mj-lt"/>
                <a:ea typeface="+mj-ea"/>
                <a:cs typeface="+mj-cs"/>
                <a:sym typeface="Source Sans Pro Regular"/>
              </a:defRPr>
            </a:pPr>
            <a:r>
              <a:rPr lang="fr" sz="2000"/>
              <a:t>Toutes les interventions impliquant des êtres humains doivent être guidées par trois grands principes éthiques : </a:t>
            </a:r>
            <a:endParaRPr lang="fr-FR" sz="2000"/>
          </a:p>
          <a:p>
            <a:pPr marL="600075" lvl="1" indent="-257175">
              <a:buClr>
                <a:srgbClr val="C00000"/>
              </a:buClr>
              <a:buSzPct val="100000"/>
              <a:buFont typeface="Courier New"/>
              <a:buChar char="o"/>
              <a:defRPr sz="2000">
                <a:latin typeface="+mj-lt"/>
                <a:ea typeface="+mj-ea"/>
                <a:cs typeface="+mj-cs"/>
                <a:sym typeface="Source Sans Pro Regular"/>
              </a:defRPr>
            </a:pPr>
            <a:r>
              <a:rPr lang="fr" sz="2000"/>
              <a:t>Le respect d’autrui, qui désigne le fait de respecter l’autonomie et l’autodétermination des personnes et de protéger celles qui manquent d’autonomie, y compris en les mettant à l’abri des préjudices et des abus. </a:t>
            </a:r>
          </a:p>
          <a:p>
            <a:pPr marL="600075" lvl="1" indent="-257175">
              <a:buClr>
                <a:srgbClr val="C00000"/>
              </a:buClr>
              <a:buSzPct val="100000"/>
              <a:buFont typeface="Courier New"/>
              <a:buChar char="o"/>
              <a:defRPr sz="2000">
                <a:latin typeface="+mj-lt"/>
                <a:ea typeface="+mj-ea"/>
                <a:cs typeface="+mj-cs"/>
                <a:sym typeface="Source Sans Pro Regular"/>
              </a:defRPr>
            </a:pPr>
            <a:r>
              <a:rPr lang="fr" sz="2000"/>
              <a:t>La bienfaisance, qui désigne l’obligation de préserver le bien-être des personnes/communautés concernées en minimisant les risques et en veillant à ce que les avantages soient supérieurs aux risques.</a:t>
            </a:r>
          </a:p>
          <a:p>
            <a:pPr marL="600075" lvl="1" indent="-257175">
              <a:buClr>
                <a:srgbClr val="C00000"/>
              </a:buClr>
              <a:buSzPct val="100000"/>
              <a:buFont typeface="Courier New"/>
              <a:buChar char="o"/>
              <a:defRPr sz="2000">
                <a:latin typeface="+mj-lt"/>
                <a:ea typeface="+mj-ea"/>
                <a:cs typeface="+mj-cs"/>
                <a:sym typeface="Source Sans Pro Regular"/>
              </a:defRPr>
            </a:pPr>
            <a:r>
              <a:rPr lang="fr" sz="2000"/>
              <a:t>La justice, qui désigne l’obligation de répartir équitablement les avantages et les fardeaux.</a:t>
            </a:r>
          </a:p>
          <a:p>
            <a:pPr marL="600075" lvl="1" indent="-257175">
              <a:buFont typeface="Courier New" panose="020B0604020202020204" pitchFamily="34" charset="0"/>
              <a:buChar char="o"/>
            </a:pPr>
            <a:endParaRPr lang="en-US" sz="2000">
              <a:latin typeface="Source Sans Pro Regular"/>
              <a:cs typeface="Arial" panose="020B0604020202020204" pitchFamily="34" charset="0"/>
            </a:endParaRPr>
          </a:p>
          <a:p>
            <a:pPr marL="257175" indent="-257175">
              <a:buClr>
                <a:srgbClr val="C00000"/>
              </a:buClr>
              <a:buSzPct val="100000"/>
              <a:buFont typeface="Arial"/>
              <a:buChar char="•"/>
              <a:defRPr sz="2000">
                <a:latin typeface="+mj-lt"/>
                <a:ea typeface="+mj-ea"/>
                <a:cs typeface="+mj-cs"/>
                <a:sym typeface="Source Sans Pro Regular"/>
              </a:defRPr>
            </a:pPr>
            <a:r>
              <a:rPr lang="fr" sz="2000"/>
              <a:t>Il existe d’autres principes éthiques : utilité, solidarité, liberté, réciprocité...</a:t>
            </a:r>
          </a:p>
        </p:txBody>
      </p:sp>
      <p:grpSp>
        <p:nvGrpSpPr>
          <p:cNvPr id="312" name="Groupe 18"/>
          <p:cNvGrpSpPr/>
          <p:nvPr/>
        </p:nvGrpSpPr>
        <p:grpSpPr>
          <a:xfrm>
            <a:off x="7432671" y="2267945"/>
            <a:ext cx="4189166" cy="1832392"/>
            <a:chOff x="0" y="0"/>
            <a:chExt cx="4189165" cy="1832391"/>
          </a:xfrm>
        </p:grpSpPr>
        <p:grpSp>
          <p:nvGrpSpPr>
            <p:cNvPr id="309" name="Picture 2"/>
            <p:cNvGrpSpPr/>
            <p:nvPr/>
          </p:nvGrpSpPr>
          <p:grpSpPr>
            <a:xfrm>
              <a:off x="0" y="0"/>
              <a:ext cx="4189165" cy="1832391"/>
              <a:chOff x="0" y="0"/>
              <a:chExt cx="4189164" cy="1832390"/>
            </a:xfrm>
          </p:grpSpPr>
          <p:sp>
            <p:nvSpPr>
              <p:cNvPr id="307" name="Rectangle"/>
              <p:cNvSpPr/>
              <p:nvPr/>
            </p:nvSpPr>
            <p:spPr>
              <a:xfrm>
                <a:off x="0" y="0"/>
                <a:ext cx="4189165" cy="1832391"/>
              </a:xfrm>
              <a:prstGeom prst="rect">
                <a:avLst/>
              </a:prstGeom>
              <a:solidFill>
                <a:srgbClr val="2E75B6"/>
              </a:solidFill>
              <a:ln w="12700" cap="flat">
                <a:noFill/>
                <a:miter lim="400000"/>
              </a:ln>
              <a:effectLst/>
            </p:spPr>
            <p:txBody>
              <a:bodyPr wrap="square" lIns="45719" tIns="45719" rIns="45719" bIns="45719" numCol="1" anchor="ctr">
                <a:noAutofit/>
              </a:bodyPr>
              <a:lstStyle/>
              <a:p>
                <a:endParaRPr/>
              </a:p>
            </p:txBody>
          </p:sp>
          <p:pic>
            <p:nvPicPr>
              <p:cNvPr id="308" name="image13.png" descr="image13.png"/>
              <p:cNvPicPr>
                <a:picLocks noChangeAspect="1"/>
              </p:cNvPicPr>
              <p:nvPr/>
            </p:nvPicPr>
            <p:blipFill>
              <a:blip r:embed="rId3"/>
              <a:stretch>
                <a:fillRect/>
              </a:stretch>
            </p:blipFill>
            <p:spPr>
              <a:xfrm>
                <a:off x="0" y="0"/>
                <a:ext cx="4189165" cy="1832391"/>
              </a:xfrm>
              <a:prstGeom prst="rect">
                <a:avLst/>
              </a:prstGeom>
              <a:ln w="12700" cap="flat">
                <a:noFill/>
                <a:miter lim="400000"/>
              </a:ln>
              <a:effectLst/>
            </p:spPr>
          </p:pic>
        </p:grpSp>
        <p:sp>
          <p:nvSpPr>
            <p:cNvPr id="310" name="ZoneTexte 4"/>
            <p:cNvSpPr txBox="1"/>
            <p:nvPr/>
          </p:nvSpPr>
          <p:spPr>
            <a:xfrm>
              <a:off x="105545" y="347193"/>
              <a:ext cx="1750833" cy="461663"/>
            </a:xfrm>
            <a:prstGeom prst="rect">
              <a:avLst/>
            </a:prstGeom>
            <a:solidFill>
              <a:srgbClr val="2E75B6"/>
            </a:solidFill>
            <a:ln w="12700" cap="flat">
              <a:noFill/>
              <a:miter lim="400000"/>
            </a:ln>
            <a:effectLst>
              <a:outerShdw blurRad="63500" dist="19050" dir="5400000" rotWithShape="0">
                <a:srgbClr val="000000">
                  <a:alpha val="63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defRPr sz="1300">
                  <a:solidFill>
                    <a:srgbClr val="FFFFFF"/>
                  </a:solidFill>
                  <a:latin typeface="+mj-lt"/>
                  <a:ea typeface="+mj-ea"/>
                  <a:cs typeface="+mj-cs"/>
                  <a:sym typeface="Source Sans Pro Regular"/>
                </a:defRPr>
              </a:lvl1pPr>
            </a:lstStyle>
            <a:p>
              <a:r>
                <a:rPr lang="fr" sz="1200" b="1">
                  <a:solidFill>
                    <a:prstClr val="white"/>
                  </a:solidFill>
                  <a:latin typeface="Arial" panose="020B0604020202020204" pitchFamily="34" charset="0"/>
                  <a:cs typeface="Arial" panose="020B0604020202020204" pitchFamily="34" charset="0"/>
                </a:rPr>
                <a:t>Droits individuels et libertés civiles </a:t>
              </a:r>
              <a:endParaRPr lang="fr-FR" sz="1200" b="1">
                <a:solidFill>
                  <a:prstClr val="white"/>
                </a:solidFill>
                <a:latin typeface="Arial" panose="020B0604020202020204" pitchFamily="34" charset="0"/>
                <a:cs typeface="Arial" panose="020B0604020202020204" pitchFamily="34" charset="0"/>
              </a:endParaRPr>
            </a:p>
          </p:txBody>
        </p:sp>
        <p:sp>
          <p:nvSpPr>
            <p:cNvPr id="311" name="ZoneTexte 5"/>
            <p:cNvSpPr txBox="1"/>
            <p:nvPr/>
          </p:nvSpPr>
          <p:spPr>
            <a:xfrm>
              <a:off x="2227197" y="378039"/>
              <a:ext cx="1750830" cy="461663"/>
            </a:xfrm>
            <a:prstGeom prst="rect">
              <a:avLst/>
            </a:prstGeom>
            <a:solidFill>
              <a:srgbClr val="2E75B6"/>
            </a:solidFill>
            <a:ln w="12700" cap="flat">
              <a:noFill/>
              <a:miter lim="400000"/>
            </a:ln>
            <a:effectLst>
              <a:outerShdw blurRad="63500" dist="19050" dir="5400000" rotWithShape="0">
                <a:srgbClr val="000000">
                  <a:alpha val="63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200" b="1">
                  <a:solidFill>
                    <a:prstClr val="white"/>
                  </a:solidFill>
                  <a:latin typeface="Arial" panose="020B0604020202020204" pitchFamily="34" charset="0"/>
                  <a:ea typeface="+mj-ea"/>
                  <a:cs typeface="Arial" panose="020B0604020202020204" pitchFamily="34" charset="0"/>
                </a:defRPr>
              </a:lvl1pPr>
            </a:lstStyle>
            <a:p>
              <a:pPr>
                <a:lnSpc>
                  <a:spcPct val="200000"/>
                </a:lnSpc>
                <a:spcBef>
                  <a:spcPts val="1200"/>
                </a:spcBef>
                <a:spcAft>
                  <a:spcPts val="1200"/>
                </a:spcAft>
              </a:pPr>
              <a:r>
                <a:rPr lang="fr"/>
                <a:t>Intérêt public</a:t>
              </a:r>
              <a:endParaRPr lang="fr-FR"/>
            </a:p>
          </p:txBody>
        </p:sp>
      </p:grpSp>
      <p:sp>
        <p:nvSpPr>
          <p:cNvPr id="313" name="Espace réservé du contenu 6"/>
          <p:cNvSpPr txBox="1"/>
          <p:nvPr/>
        </p:nvSpPr>
        <p:spPr>
          <a:xfrm>
            <a:off x="509301" y="595022"/>
            <a:ext cx="10503639" cy="978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defRPr sz="2800">
                <a:solidFill>
                  <a:srgbClr val="C00000"/>
                </a:solidFill>
                <a:latin typeface="Source Sans Pro Bold"/>
                <a:ea typeface="Source Sans Pro Bold"/>
                <a:cs typeface="Source Sans Pro Bold"/>
                <a:sym typeface="Source Sans Pro Bold"/>
              </a:defRPr>
            </a:lvl1pPr>
          </a:lstStyle>
          <a:p>
            <a:pPr>
              <a:lnSpc>
                <a:spcPct val="120000"/>
              </a:lnSpc>
            </a:pPr>
            <a:r>
              <a:rPr lang="fr" sz="2400" b="1"/>
              <a:t>Le plus grand défi éthique consiste à trouver un équilibre entre les droits, les intérêts et les valeurs tout en faisant face à une urgence.</a:t>
            </a:r>
            <a:endParaRPr lang="fr-FR" sz="2400" b="1"/>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7</a:t>
            </a:fld>
            <a:endParaRPr/>
          </a:p>
        </p:txBody>
      </p:sp>
      <p:sp>
        <p:nvSpPr>
          <p:cNvPr id="318" name="Espace réservé du contenu 2"/>
          <p:cNvSpPr txBox="1">
            <a:spLocks noGrp="1"/>
          </p:cNvSpPr>
          <p:nvPr>
            <p:ph type="body" idx="1"/>
          </p:nvPr>
        </p:nvSpPr>
        <p:spPr>
          <a:xfrm>
            <a:off x="539646" y="950312"/>
            <a:ext cx="10972883" cy="4516424"/>
          </a:xfrm>
          <a:prstGeom prst="rect">
            <a:avLst/>
          </a:prstGeom>
        </p:spPr>
        <p:txBody>
          <a:bodyPr>
            <a:noAutofit/>
          </a:bodyPr>
          <a:lstStyle/>
          <a:p>
            <a:pPr marL="254000" indent="-254000">
              <a:defRPr sz="2400"/>
            </a:pPr>
            <a:r>
              <a:rPr lang="fr" sz="2100"/>
              <a:t>En situation d’urgence, la dépendance, la perte d’autonomie, la défaillance des systèmes communautaires/sociaux et les menaces permanentes qui pèsent sur la sécurité sont la norme. </a:t>
            </a:r>
            <a:endParaRPr lang="en-US" sz="2100"/>
          </a:p>
          <a:p>
            <a:pPr marL="254000" indent="-254000">
              <a:defRPr sz="2400"/>
            </a:pPr>
            <a:r>
              <a:rPr lang="fr" sz="2100"/>
              <a:t>Lors d’une situation d’urgence, plusieurs aspects distinguent les questions éthiques de celles qui se posent dans d’autres contextes :</a:t>
            </a:r>
          </a:p>
          <a:p>
            <a:pPr marL="495300" lvl="1" indent="-254000">
              <a:lnSpc>
                <a:spcPct val="110000"/>
              </a:lnSpc>
              <a:spcBef>
                <a:spcPts val="100"/>
              </a:spcBef>
              <a:buFont typeface="Courier New"/>
              <a:buChar char="o"/>
              <a:defRPr sz="2400"/>
            </a:pPr>
            <a:r>
              <a:rPr lang="fr" sz="2100"/>
              <a:t>Les situations d’urgence modifient la perception des risques, des avantages et de la confiance, en particulier dans le cadre de la relation patient-prestataire de santé.</a:t>
            </a:r>
          </a:p>
          <a:p>
            <a:pPr marL="495300" lvl="1" indent="-254000">
              <a:lnSpc>
                <a:spcPct val="110000"/>
              </a:lnSpc>
              <a:spcBef>
                <a:spcPts val="100"/>
              </a:spcBef>
              <a:buFont typeface="Courier New"/>
              <a:buChar char="o"/>
              <a:defRPr sz="2400"/>
            </a:pPr>
            <a:r>
              <a:rPr lang="fr" sz="2100"/>
              <a:t>Les valeurs institutionnelles telles que la redevabilité et la transparence doivent faire l’objet d’une attention toute particulière. </a:t>
            </a:r>
            <a:endParaRPr lang="en-US" sz="2100"/>
          </a:p>
          <a:p>
            <a:pPr marL="495300" lvl="1" indent="-254000">
              <a:lnSpc>
                <a:spcPct val="110000"/>
              </a:lnSpc>
              <a:spcBef>
                <a:spcPts val="100"/>
              </a:spcBef>
              <a:buFont typeface="Courier New"/>
              <a:buChar char="o"/>
              <a:defRPr sz="2400"/>
            </a:pPr>
            <a:r>
              <a:rPr lang="fr" sz="2100"/>
              <a:t>La production de connaissances en temps opportun revêt une importance pratique. Les processus utilisés en temps normal pour garantir la validité scientifique et éthique des interventions peuvent manquer de réactivité. Par exemple, le temps est parfois insuffisant pour pouvoir mener à bien les processus ordinaires d’examen éthique, qui peuvent prendre plusieurs mois dans certains pays.</a:t>
            </a:r>
          </a:p>
        </p:txBody>
      </p:sp>
      <p:sp>
        <p:nvSpPr>
          <p:cNvPr id="319" name="Titre 1"/>
          <p:cNvSpPr txBox="1">
            <a:spLocks noGrp="1"/>
          </p:cNvSpPr>
          <p:nvPr>
            <p:ph type="title" idx="4294967295"/>
          </p:nvPr>
        </p:nvSpPr>
        <p:spPr>
          <a:xfrm>
            <a:off x="0" y="-20445"/>
            <a:ext cx="9968459" cy="646114"/>
          </a:xfrm>
          <a:prstGeom prst="rect">
            <a:avLst/>
          </a:prstGeom>
        </p:spPr>
        <p:txBody>
          <a:bodyPr>
            <a:normAutofit fontScale="90000"/>
          </a:bodyPr>
          <a:lstStyle>
            <a:lvl1pPr defTabSz="286428">
              <a:defRPr sz="3168"/>
            </a:lvl1pPr>
          </a:lstStyle>
          <a:p>
            <a:r>
              <a:rPr lang="fr" sz="3200" b="1"/>
              <a:t>L’éthique en situation d’urgence et dans d’autres contextes</a:t>
            </a:r>
            <a:endParaRPr b="1"/>
          </a:p>
        </p:txBody>
      </p:sp>
      <p:grpSp>
        <p:nvGrpSpPr>
          <p:cNvPr id="322" name="ZoneTexte 3"/>
          <p:cNvGrpSpPr/>
          <p:nvPr/>
        </p:nvGrpSpPr>
        <p:grpSpPr>
          <a:xfrm>
            <a:off x="0" y="5920720"/>
            <a:ext cx="12191999" cy="1459304"/>
            <a:chOff x="0" y="0"/>
            <a:chExt cx="11167110" cy="968897"/>
          </a:xfrm>
        </p:grpSpPr>
        <p:sp>
          <p:nvSpPr>
            <p:cNvPr id="320" name="Rectangle"/>
            <p:cNvSpPr/>
            <p:nvPr/>
          </p:nvSpPr>
          <p:spPr>
            <a:xfrm>
              <a:off x="0" y="0"/>
              <a:ext cx="11167110" cy="646113"/>
            </a:xfrm>
            <a:prstGeom prst="rect">
              <a:avLst/>
            </a:prstGeom>
            <a:solidFill>
              <a:srgbClr val="C00000"/>
            </a:solidFill>
            <a:ln w="12700" cap="flat">
              <a:noFill/>
              <a:miter lim="400000"/>
            </a:ln>
            <a:effectLst/>
          </p:spPr>
          <p:txBody>
            <a:bodyPr wrap="square" lIns="45719" tIns="45719" rIns="45719" bIns="45719" numCol="1" anchor="t">
              <a:noAutofit/>
            </a:bodyPr>
            <a:lstStyle/>
            <a:p>
              <a:pPr algn="ctr">
                <a:lnSpc>
                  <a:spcPct val="90000"/>
                </a:lnSpc>
                <a:spcBef>
                  <a:spcPts val="1000"/>
                </a:spcBef>
                <a:defRPr sz="2000">
                  <a:solidFill>
                    <a:srgbClr val="FFFFFF"/>
                  </a:solidFill>
                  <a:latin typeface="+mj-lt"/>
                  <a:ea typeface="+mj-ea"/>
                  <a:cs typeface="+mj-cs"/>
                  <a:sym typeface="Source Sans Pro Regular"/>
                </a:defRPr>
              </a:pPr>
              <a:endParaRPr sz="2000"/>
            </a:p>
          </p:txBody>
        </p:sp>
        <p:sp>
          <p:nvSpPr>
            <p:cNvPr id="321" name="Developing in advance an ethical framework to refer to in an emergency response and reviewing the effects of applicable laws and policies can help ensure that vulnerable populations are not harmed."/>
            <p:cNvSpPr txBox="1"/>
            <p:nvPr/>
          </p:nvSpPr>
          <p:spPr>
            <a:xfrm>
              <a:off x="0" y="32821"/>
              <a:ext cx="11098528" cy="936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t">
              <a:spAutoFit/>
            </a:bodyPr>
            <a:lstStyle>
              <a:lvl1pPr algn="ctr">
                <a:lnSpc>
                  <a:spcPct val="90000"/>
                </a:lnSpc>
                <a:spcBef>
                  <a:spcPts val="1000"/>
                </a:spcBef>
                <a:defRPr sz="2000">
                  <a:solidFill>
                    <a:srgbClr val="FFFFFF"/>
                  </a:solidFill>
                  <a:latin typeface="+mj-lt"/>
                  <a:ea typeface="+mj-ea"/>
                  <a:cs typeface="+mj-cs"/>
                  <a:sym typeface="Source Sans Pro Regular"/>
                </a:defRPr>
              </a:lvl1pPr>
            </a:lstStyle>
            <a:p>
              <a:r>
                <a:rPr lang="fr"/>
                <a:t>L’élaboration en amont d’un cadre éthique auquel se référer en situation d’urgence, associée à une analyse des effets produits par les lois et les politiques applicables, peut aider à ne pas nuire aux populations vulnérables.</a:t>
              </a:r>
              <a:endParaRPr lang="fr-F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2"/>
                                        </p:tgtEl>
                                        <p:attrNameLst>
                                          <p:attrName>style.visibility</p:attrName>
                                        </p:attrNameLst>
                                      </p:cBhvr>
                                      <p:to>
                                        <p:strVal val="visible"/>
                                      </p:to>
                                    </p:set>
                                    <p:anim calcmode="lin" valueType="num">
                                      <p:cBhvr additive="base">
                                        <p:cTn id="7" dur="500" fill="hold"/>
                                        <p:tgtEl>
                                          <p:spTgt spid="322"/>
                                        </p:tgtEl>
                                        <p:attrNameLst>
                                          <p:attrName>ppt_x</p:attrName>
                                        </p:attrNameLst>
                                      </p:cBhvr>
                                      <p:tavLst>
                                        <p:tav tm="0">
                                          <p:val>
                                            <p:strVal val="#ppt_x"/>
                                          </p:val>
                                        </p:tav>
                                        <p:tav tm="100000">
                                          <p:val>
                                            <p:strVal val="#ppt_x"/>
                                          </p:val>
                                        </p:tav>
                                      </p:tavLst>
                                    </p:anim>
                                    <p:anim calcmode="lin" valueType="num">
                                      <p:cBhvr additive="base">
                                        <p:cTn id="8" dur="500" fill="hold"/>
                                        <p:tgtEl>
                                          <p:spTgt spid="3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327" name="Espace réservé du contenu 2"/>
          <p:cNvSpPr txBox="1">
            <a:spLocks noGrp="1"/>
          </p:cNvSpPr>
          <p:nvPr>
            <p:ph type="body" idx="1"/>
          </p:nvPr>
        </p:nvSpPr>
        <p:spPr>
          <a:xfrm>
            <a:off x="349881" y="986054"/>
            <a:ext cx="11227172" cy="5101092"/>
          </a:xfrm>
          <a:prstGeom prst="rect">
            <a:avLst/>
          </a:prstGeom>
        </p:spPr>
        <p:txBody>
          <a:bodyPr lIns="34290" tIns="34290" rIns="34290" bIns="34290">
            <a:noAutofit/>
          </a:bodyPr>
          <a:lstStyle/>
          <a:p>
            <a:pPr marL="342900" indent="-342900">
              <a:buFontTx/>
              <a:buAutoNum type="arabicPeriod"/>
              <a:defRPr sz="1800"/>
            </a:pPr>
            <a:r>
              <a:rPr lang="fr" sz="2400"/>
              <a:t>Réduction des préjudices et promotion des avantages : Les activités de préparation aux situations d’urgence doivent préserver la sécurité, la santé et le bien-être publics. Elles doivent en outre minimiser l’ampleur des décès, des blessures, des maladies, des handicaps et des souffrances pendant et après l’urgence.</a:t>
            </a:r>
            <a:endParaRPr lang="fr-FR" sz="2400"/>
          </a:p>
          <a:p>
            <a:pPr marL="342900" indent="-342900">
              <a:buFontTx/>
              <a:buAutoNum type="arabicPeriod"/>
              <a:defRPr sz="1800"/>
            </a:pPr>
            <a:r>
              <a:rPr lang="fr" sz="2400"/>
              <a:t>Liberté égale et droits humains : Les activités de préparation aux situations d’urgence doivent être conçues de façon à respecter la liberté, l’autonomie et la dignité de toutes les personnes sur un pied d’égalité.</a:t>
            </a:r>
          </a:p>
          <a:p>
            <a:pPr marL="342900" indent="-342900">
              <a:buFontTx/>
              <a:buAutoNum type="arabicPeriod"/>
              <a:defRPr sz="1800"/>
            </a:pPr>
            <a:r>
              <a:rPr lang="fr" sz="2400"/>
              <a:t>Justice distributive : Les activités de préparation aux situations d’urgence doivent être conduites de façon à répartir équitablement et de manière juste les avantages et les fardeaux que la situation d’urgence et la nécessité de faire face à ses effets font peser sur la population.</a:t>
            </a:r>
          </a:p>
        </p:txBody>
      </p:sp>
      <p:sp>
        <p:nvSpPr>
          <p:cNvPr id="328" name="Titre 1"/>
          <p:cNvSpPr txBox="1">
            <a:spLocks noGrp="1"/>
          </p:cNvSpPr>
          <p:nvPr>
            <p:ph type="title" idx="4294967295"/>
          </p:nvPr>
        </p:nvSpPr>
        <p:spPr>
          <a:xfrm>
            <a:off x="137160" y="-1"/>
            <a:ext cx="9861279" cy="646115"/>
          </a:xfrm>
          <a:prstGeom prst="rect">
            <a:avLst/>
          </a:prstGeom>
        </p:spPr>
        <p:txBody>
          <a:bodyPr>
            <a:normAutofit fontScale="90000"/>
          </a:bodyPr>
          <a:lstStyle/>
          <a:p>
            <a:r>
              <a:rPr lang="fr" b="1"/>
              <a:t>Les sept objectifs éthiques dans le cadre de la préparation aux situations d’urgence</a:t>
            </a:r>
            <a:endParaRPr b="1"/>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t>9</a:t>
            </a:fld>
            <a:endParaRPr/>
          </a:p>
        </p:txBody>
      </p:sp>
      <p:sp>
        <p:nvSpPr>
          <p:cNvPr id="327" name="Espace réservé du contenu 2"/>
          <p:cNvSpPr txBox="1">
            <a:spLocks noGrp="1"/>
          </p:cNvSpPr>
          <p:nvPr>
            <p:ph type="body" idx="1"/>
          </p:nvPr>
        </p:nvSpPr>
        <p:spPr>
          <a:xfrm>
            <a:off x="349881" y="986054"/>
            <a:ext cx="11227172" cy="5101092"/>
          </a:xfrm>
          <a:prstGeom prst="rect">
            <a:avLst/>
          </a:prstGeom>
        </p:spPr>
        <p:txBody>
          <a:bodyPr lIns="34290" tIns="34290" rIns="34290" bIns="34290">
            <a:noAutofit/>
          </a:bodyPr>
          <a:lstStyle/>
          <a:p>
            <a:pPr marL="457200" indent="-457200">
              <a:buFont typeface="+mj-lt"/>
              <a:buAutoNum type="arabicPeriod" startAt="4"/>
              <a:defRPr sz="1800"/>
            </a:pPr>
            <a:r>
              <a:rPr lang="fr" sz="2000"/>
              <a:t>Transparence publique et inclusivité : Les activités de préparation aux situations d’urgence doivent reposer sur des processus décisionnels inclusifs, transparents et responsables faisant partie intégrante des activités, afin de conserver la confiance du public.</a:t>
            </a:r>
          </a:p>
          <a:p>
            <a:pPr marL="457200" indent="-457200">
              <a:buFont typeface="+mj-lt"/>
              <a:buAutoNum type="arabicPeriod" startAt="4"/>
              <a:defRPr sz="1800"/>
            </a:pPr>
            <a:r>
              <a:rPr lang="fr" sz="2000"/>
              <a:t>Résilience et autonomisation des communautés : Les activités de préparation aux situations d’urgence doivent tendre vers l’objectif à long terme visant à développer les ressources qui permettront aux communautés d’être plus résilientes aux aléas et de se relever efficacement après une situation d’urgence.</a:t>
            </a:r>
          </a:p>
          <a:p>
            <a:pPr marL="457200" indent="-457200">
              <a:buFont typeface="+mj-lt"/>
              <a:buAutoNum type="arabicPeriod" startAt="4"/>
              <a:defRPr sz="1800"/>
            </a:pPr>
            <a:r>
              <a:rPr lang="fr" sz="2000"/>
              <a:t>Professionnalisme dans le domaine de la santé publique : Les activités de préparation aux situations d’urgence doivent reconnaître les obligations particulières qui incombent à certains professionnels de la santé publique, et promouvoir la compétence de ces professionnels ainsi que leur coordination.</a:t>
            </a:r>
          </a:p>
          <a:p>
            <a:pPr marL="457200" indent="-457200">
              <a:buFont typeface="+mj-lt"/>
              <a:buAutoNum type="arabicPeriod" startAt="4"/>
              <a:defRPr sz="1800"/>
            </a:pPr>
            <a:r>
              <a:rPr lang="fr" sz="2000"/>
              <a:t>Responsabilité et participation citoyennes : Les activités de préparation aux situations d’urgence doivent favoriser un sentiment de responsabilité et un sens de la citoyenneté.</a:t>
            </a:r>
          </a:p>
        </p:txBody>
      </p:sp>
      <p:sp>
        <p:nvSpPr>
          <p:cNvPr id="328" name="Titre 1"/>
          <p:cNvSpPr txBox="1">
            <a:spLocks noGrp="1"/>
          </p:cNvSpPr>
          <p:nvPr>
            <p:ph type="title" idx="4294967295"/>
          </p:nvPr>
        </p:nvSpPr>
        <p:spPr>
          <a:xfrm>
            <a:off x="137160" y="-1"/>
            <a:ext cx="9861279" cy="646115"/>
          </a:xfrm>
          <a:prstGeom prst="rect">
            <a:avLst/>
          </a:prstGeom>
        </p:spPr>
        <p:txBody>
          <a:bodyPr>
            <a:normAutofit fontScale="90000"/>
          </a:bodyPr>
          <a:lstStyle/>
          <a:p>
            <a:r>
              <a:rPr lang="fr" b="1"/>
              <a:t>Les sept objectifs éthiques dans le cadre de la préparation aux situations d’urgence (2)</a:t>
            </a:r>
            <a:endParaRPr b="1"/>
          </a:p>
        </p:txBody>
      </p:sp>
    </p:spTree>
    <p:extLst>
      <p:ext uri="{BB962C8B-B14F-4D97-AF65-F5344CB8AC3E}">
        <p14:creationId xmlns:p14="http://schemas.microsoft.com/office/powerpoint/2010/main" val="32494890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052B04-16FB-4E23-83C8-0852535560E8}">
  <ds:schemaRefs>
    <ds:schemaRef ds:uri="450f158c-397a-4a9d-b005-a44c92e0fccb"/>
    <ds:schemaRef ds:uri="e2a64997-203d-4655-a595-383c2eb1e8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4218149-59A8-450C-B369-6AA3B4B34936}">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719528D-27B9-4A95-B2DF-D4F8B73FE8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32</Slides>
  <Notes>17</Notes>
  <HiddenSlides>0</HiddenSlide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RRT_Theme_v3</vt:lpstr>
      <vt:lpstr>Ethique, prévention et lutte contre l’exploitation, les abus et le harcèlement sexuels dans la préparation et la riposte aux situations d’urgence</vt:lpstr>
      <vt:lpstr>PowerPoint Presentation</vt:lpstr>
      <vt:lpstr>Objectifs d’apprentissage</vt:lpstr>
      <vt:lpstr>Sommaire</vt:lpstr>
      <vt:lpstr>PowerPoint Presentation</vt:lpstr>
      <vt:lpstr>PowerPoint Presentation</vt:lpstr>
      <vt:lpstr>L’éthique en situation d’urgence et dans d’autres contextes</vt:lpstr>
      <vt:lpstr>Les sept objectifs éthiques dans le cadre de la préparation aux situations d’urgence</vt:lpstr>
      <vt:lpstr>Les sept objectifs éthiques dans le cadre de la préparation aux situations d’urgence (2)</vt:lpstr>
      <vt:lpstr>Comment faire pour que les mesures de surveillance, d’isolement, de quarantaine et autres soient mises en œuvre dans le respect des normes éthiques ?  </vt:lpstr>
      <vt:lpstr>Comment faire pour que les mesures de surveillance, d’isolement, de quarantaine et autres soient mises en œuvre dans le respect des normes éthiques ? (2) </vt:lpstr>
      <vt:lpstr>PowerPoint Presentation</vt:lpstr>
      <vt:lpstr>Quels sont les droits des intervenants de première ligne ?  </vt:lpstr>
      <vt:lpstr>PowerPoint Presentation</vt:lpstr>
      <vt:lpstr>PowerPoint Presentation</vt:lpstr>
      <vt:lpstr>PowerPoint Presentation</vt:lpstr>
      <vt:lpstr>Prévention et lutte contre l’exploitation, les abus et le harcèlement sexuels</vt:lpstr>
      <vt:lpstr>Prévention et lutte contre l’exploitation, les abus et le harcèlement sexuels</vt:lpstr>
      <vt:lpstr>Exemples d’actes d’exploitation ou d’abus sexuels </vt:lpstr>
      <vt:lpstr>Prévenir et lutter contre l’exploitation, les abus et le harcèlement sexuels conformément au Statut du personnel et au Règlement du personnel de l’OMS </vt:lpstr>
      <vt:lpstr>PowerPoint Presentation</vt:lpstr>
      <vt:lpstr>Prévention et lutte contre l’exploitation, les abus et le harcèlement sexuels en situation d’urgence</vt:lpstr>
      <vt:lpstr>Rôle du responsable de l’intervention d’urgence dans la prévention et la lutte contre l’exploitation, les abus et le harcèlement sexuels</vt:lpstr>
      <vt:lpstr>Les huit recommandations en matière de sécurité  et d’éthique  </vt:lpstr>
      <vt:lpstr>PowerPoint Presentation</vt:lpstr>
      <vt:lpstr>PowerPoint Presentation</vt:lpstr>
      <vt:lpstr>PowerPoint Presentation</vt:lpstr>
      <vt:lpstr>PowerPoint Presentation</vt:lpstr>
      <vt:lpstr>PowerPoint Presentation</vt:lpstr>
      <vt:lpstr>Autres ressources de formation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and Response  to Sexual Exploitation,  Abuse and Sexual Harassment   in emergency preparedness  and response</dc:title>
  <dc:creator>Szilvia Horváth</dc:creator>
  <cp:revision>1</cp:revision>
  <dcterms:modified xsi:type="dcterms:W3CDTF">2023-06-23T13:35:50Z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haredFileIndex">
    <vt:lpwstr/>
  </property>
  <property fmtid="{D5CDD505-2E9C-101B-9397-08002B2CF9AE}" pid="12" name="_SourceUrl">
    <vt:lpwstr/>
  </property>
</Properties>
</file>